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4" r:id="rId3"/>
    <p:sldId id="265" r:id="rId4"/>
    <p:sldId id="258" r:id="rId5"/>
    <p:sldId id="269" r:id="rId6"/>
    <p:sldId id="266" r:id="rId7"/>
    <p:sldId id="267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68" r:id="rId19"/>
    <p:sldId id="283" r:id="rId20"/>
    <p:sldId id="280" r:id="rId21"/>
    <p:sldId id="28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113302-F6DC-4C0A-B6AB-1B8214DB6D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73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8C418E-EAE7-45B2-82BB-F8ED4E9DE5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60879-3444-47A1-85C5-A983876139C0}" type="slidenum">
              <a:rPr lang="en-US"/>
              <a:pPr/>
              <a:t>1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0BB6A-A621-45F4-A44B-0A19F4CD1F1F}" type="slidenum">
              <a:rPr lang="en-US"/>
              <a:pPr/>
              <a:t>10</a:t>
            </a:fld>
            <a:endParaRPr 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FF4BEA-71E8-43CC-B1D2-F41D8231FFBC}" type="slidenum">
              <a:rPr lang="en-US"/>
              <a:pPr/>
              <a:t>11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6D69B-BBA2-447B-9520-4D35730C95BD}" type="slidenum">
              <a:rPr lang="en-US"/>
              <a:pPr/>
              <a:t>12</a:t>
            </a:fld>
            <a:endParaRPr 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3E8B6-0242-4AE5-8F9D-8FAB9C8AA0F5}" type="slidenum">
              <a:rPr lang="en-US"/>
              <a:pPr/>
              <a:t>13</a:t>
            </a:fld>
            <a:endParaRPr lang="en-US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0E278-4D6C-409A-BDF7-F632BFC4CD83}" type="slidenum">
              <a:rPr lang="en-US"/>
              <a:pPr/>
              <a:t>14</a:t>
            </a:fld>
            <a:endParaRPr 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53E96-37AB-4D17-A4C3-B69498B10314}" type="slidenum">
              <a:rPr lang="en-US"/>
              <a:pPr/>
              <a:t>15</a:t>
            </a:fld>
            <a:endParaRPr 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DD439-D835-493F-95C4-9C4B47C6A9C1}" type="slidenum">
              <a:rPr lang="en-US"/>
              <a:pPr/>
              <a:t>16</a:t>
            </a:fld>
            <a:endParaRPr lang="en-US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A95B4-4216-42AA-A044-5F11CB240A65}" type="slidenum">
              <a:rPr lang="en-US"/>
              <a:pPr/>
              <a:t>17</a:t>
            </a:fld>
            <a:endParaRPr lang="en-US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30D6E-7488-433D-98F1-2E8E59C3D5D3}" type="slidenum">
              <a:rPr lang="en-US"/>
              <a:pPr/>
              <a:t>18</a:t>
            </a:fld>
            <a:endParaRPr 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FD20C-2CA8-4FA1-8554-51FF12BC9074}" type="slidenum">
              <a:rPr lang="en-US"/>
              <a:pPr/>
              <a:t>19</a:t>
            </a:fld>
            <a:endParaRPr lang="en-US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E1509A-6538-47DA-A4AC-D2DEFFB8B145}" type="slidenum">
              <a:rPr lang="en-US"/>
              <a:pPr/>
              <a:t>2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94948-3C57-4BC0-B042-E54021886BED}" type="slidenum">
              <a:rPr lang="en-US"/>
              <a:pPr/>
              <a:t>20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87A95B-DD6E-437A-A049-91612F145754}" type="slidenum">
              <a:rPr lang="en-US"/>
              <a:pPr/>
              <a:t>21</a:t>
            </a:fld>
            <a:endParaRPr lang="en-U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5EBE3-8AAD-49AC-8155-129562523D9B}" type="slidenum">
              <a:rPr lang="en-US"/>
              <a:pPr/>
              <a:t>3</a:t>
            </a:fld>
            <a:endParaRPr 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146F3-A179-4FD5-8616-9838065A4FE9}" type="slidenum">
              <a:rPr lang="en-US"/>
              <a:pPr/>
              <a:t>4</a:t>
            </a:fld>
            <a:endParaRPr 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0331A-3AE1-4ECE-ACB8-86D1125BB32F}" type="slidenum">
              <a:rPr lang="en-US"/>
              <a:pPr/>
              <a:t>5</a:t>
            </a:fld>
            <a:endParaRPr 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E0C353-B378-4B13-A37A-C75160CFCE5C}" type="slidenum">
              <a:rPr lang="en-US"/>
              <a:pPr/>
              <a:t>6</a:t>
            </a:fld>
            <a:endParaRPr 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7304AC-3C08-4945-9B78-9455B603A90B}" type="slidenum">
              <a:rPr lang="en-US"/>
              <a:pPr/>
              <a:t>7</a:t>
            </a:fld>
            <a:endParaRPr 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6CB24-818A-4EF0-9ACF-50CBFD99AA88}" type="slidenum">
              <a:rPr lang="en-US"/>
              <a:pPr/>
              <a:t>8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618713-D777-4B6F-9FB8-22CC1690BD6C}" type="slidenum">
              <a:rPr lang="en-US"/>
              <a:pPr/>
              <a:t>9</a:t>
            </a:fld>
            <a:endParaRPr 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A44A5-E68E-4ECA-8198-2017C4D775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025AF-C9FB-4FCC-8169-30B8C74B51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11E41-4E6A-4D89-BCD0-AB1C946037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1EE273-85AE-4826-8FE5-CAA199304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45EF2-E104-4365-A646-5F64D827B6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073D6-9B45-4FE4-8311-0DDD27D8F0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5ECE5-A908-4991-AEA8-EE8A32D254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60855-DA56-457F-82CC-441D06635C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C11E3-CE1C-4593-9D3A-1867C081A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0E50A-A914-48B3-ACC8-70447B55BC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C4BBA-4D1A-49FE-8A6E-A7C3460BCC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0E2EA-DAED-46D6-9B2C-0D83366AD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327A5E-CAC4-4B38-9EFD-524B55405E56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Horizontal%20motif%20curv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-207963"/>
            <a:ext cx="9144000" cy="7065963"/>
          </a:xfrm>
          <a:prstGeom prst="rect">
            <a:avLst/>
          </a:prstGeom>
          <a:noFill/>
        </p:spPr>
      </p:pic>
      <p:pic>
        <p:nvPicPr>
          <p:cNvPr id="1032" name="Picture 8" descr="BYUHPP-1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-207963"/>
            <a:ext cx="9144000" cy="70659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Office_Excel_97-2003_Worksheet1.xls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8001000" cy="2438400"/>
          </a:xfrm>
        </p:spPr>
        <p:txBody>
          <a:bodyPr/>
          <a:lstStyle/>
          <a:p>
            <a:r>
              <a:rPr lang="en-US" sz="3200"/>
              <a:t>Pedagogic Value in Understanding Computer Architecture of Implementing the Marie Computer from Null and Lobur in the Logic Emulation Software, Multimedia Logic</a:t>
            </a:r>
            <a:r>
              <a:rPr lang="en-US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Timothy Stanley*, Daniel Prigmore*, Scott Mikolyski, George Embrey, Leslie Fife,  Don Colton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Brigham Young University – Hawaii</a:t>
            </a:r>
          </a:p>
          <a:p>
            <a:pPr>
              <a:lnSpc>
                <a:spcPct val="90000"/>
              </a:lnSpc>
            </a:pPr>
            <a:r>
              <a:rPr lang="en-US" sz="2000"/>
              <a:t>* Presenters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r>
              <a:rPr lang="en-US"/>
              <a:t>Accumulator and ALU 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/>
          <a:srcRect l="992" t="9431" r="38199" b="36806"/>
          <a:stretch>
            <a:fillRect/>
          </a:stretch>
        </p:blipFill>
        <p:spPr bwMode="auto">
          <a:xfrm>
            <a:off x="990600" y="1066800"/>
            <a:ext cx="70104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/>
              <a:t>Input Register </a:t>
            </a: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143000"/>
            <a:ext cx="6781800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r>
              <a:rPr lang="en-US"/>
              <a:t>Output Register </a:t>
            </a: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066800"/>
            <a:ext cx="6781800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/>
              <a:t>Instruction Register (IR) </a:t>
            </a: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066800"/>
            <a:ext cx="6858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/>
              <a:t>Memory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066800"/>
            <a:ext cx="7315200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8229600" cy="1143000"/>
          </a:xfrm>
        </p:spPr>
        <p:txBody>
          <a:bodyPr/>
          <a:lstStyle/>
          <a:p>
            <a:r>
              <a:rPr lang="en-US" sz="3600"/>
              <a:t>Program Counter &amp; Incrementer</a:t>
            </a:r>
            <a:r>
              <a:rPr lang="en-US"/>
              <a:t> </a:t>
            </a: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143000"/>
            <a:ext cx="71628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/>
              <a:t>Bus</a:t>
            </a: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/>
          <a:srcRect l="1122" t="9453" r="26939" b="29033"/>
          <a:stretch>
            <a:fillRect/>
          </a:stretch>
        </p:blipFill>
        <p:spPr bwMode="auto">
          <a:xfrm>
            <a:off x="1143000" y="1295400"/>
            <a:ext cx="67056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8229600" cy="1143000"/>
          </a:xfrm>
        </p:spPr>
        <p:txBody>
          <a:bodyPr/>
          <a:lstStyle/>
          <a:p>
            <a:r>
              <a:rPr lang="en-US" sz="3600"/>
              <a:t>Control Logic &amp; Decoder ROM</a:t>
            </a: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/>
          <a:srcRect l="606" t="7527" r="19412" b="31036"/>
          <a:stretch>
            <a:fillRect/>
          </a:stretch>
        </p:blipFill>
        <p:spPr bwMode="auto">
          <a:xfrm>
            <a:off x="762000" y="1143000"/>
            <a:ext cx="7620000" cy="461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r>
              <a:rPr lang="en-US"/>
              <a:t>Instruction Decoder ROM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/>
          <a:srcRect l="1437" t="8472" r="990" b="13251"/>
          <a:stretch>
            <a:fillRect/>
          </a:stretch>
        </p:blipFill>
        <p:spPr bwMode="auto">
          <a:xfrm>
            <a:off x="0" y="1287463"/>
            <a:ext cx="9144000" cy="55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r>
              <a:rPr lang="en-US" sz="3600" b="1"/>
              <a:t>Conditional Execution Logic</a:t>
            </a:r>
            <a:r>
              <a:rPr lang="en-US"/>
              <a:t> </a:t>
            </a:r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219200"/>
            <a:ext cx="7010400" cy="429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228600"/>
            <a:ext cx="8229600" cy="1143000"/>
          </a:xfrm>
        </p:spPr>
        <p:txBody>
          <a:bodyPr/>
          <a:lstStyle/>
          <a:p>
            <a:r>
              <a:rPr lang="en-US" sz="4000" b="1"/>
              <a:t>Outline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Background (Assignment Approach)</a:t>
            </a:r>
          </a:p>
          <a:p>
            <a:pPr>
              <a:lnSpc>
                <a:spcPct val="90000"/>
              </a:lnSpc>
            </a:pPr>
            <a:r>
              <a:rPr lang="en-US"/>
              <a:t>Choice of Marie by Null and Lobur</a:t>
            </a:r>
          </a:p>
          <a:p>
            <a:pPr lvl="1">
              <a:lnSpc>
                <a:spcPct val="90000"/>
              </a:lnSpc>
            </a:pPr>
            <a:r>
              <a:rPr lang="en-US"/>
              <a:t>Simulated Computer with Data Path Animator</a:t>
            </a:r>
          </a:p>
          <a:p>
            <a:pPr lvl="1">
              <a:lnSpc>
                <a:spcPct val="90000"/>
              </a:lnSpc>
            </a:pPr>
            <a:r>
              <a:rPr lang="en-US"/>
              <a:t>Assembler and Editor</a:t>
            </a:r>
          </a:p>
          <a:p>
            <a:pPr lvl="1">
              <a:lnSpc>
                <a:spcPct val="90000"/>
              </a:lnSpc>
            </a:pPr>
            <a:r>
              <a:rPr lang="en-US"/>
              <a:t>Used for Computer Organization Classes</a:t>
            </a:r>
          </a:p>
          <a:p>
            <a:pPr>
              <a:lnSpc>
                <a:spcPct val="90000"/>
              </a:lnSpc>
            </a:pPr>
            <a:r>
              <a:rPr lang="en-US"/>
              <a:t>Marie Emulated in Multi-Media Logic</a:t>
            </a:r>
          </a:p>
          <a:p>
            <a:pPr lvl="1">
              <a:lnSpc>
                <a:spcPct val="90000"/>
              </a:lnSpc>
            </a:pPr>
            <a:r>
              <a:rPr lang="en-US"/>
              <a:t>Requires building the data path </a:t>
            </a:r>
          </a:p>
          <a:p>
            <a:pPr lvl="1">
              <a:lnSpc>
                <a:spcPct val="90000"/>
              </a:lnSpc>
            </a:pPr>
            <a:r>
              <a:rPr lang="en-US"/>
              <a:t>Requires designing the control circuitry </a:t>
            </a:r>
          </a:p>
          <a:p>
            <a:pPr lvl="1">
              <a:lnSpc>
                <a:spcPct val="90000"/>
              </a:lnSpc>
            </a:pPr>
            <a:r>
              <a:rPr lang="en-US"/>
              <a:t>Runs programs assembled with Null’s Marie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8229600" cy="1143000"/>
          </a:xfrm>
        </p:spPr>
        <p:txBody>
          <a:bodyPr/>
          <a:lstStyle/>
          <a:p>
            <a:r>
              <a:rPr lang="en-US"/>
              <a:t>Input / Output Interface</a:t>
            </a:r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57400"/>
            <a:ext cx="8458200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/>
              <a:t>Results &amp; Conclusions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  <a:solidFill>
            <a:schemeClr val="accent1">
              <a:alpha val="0"/>
            </a:schemeClr>
          </a:solidFill>
        </p:spPr>
        <p:txBody>
          <a:bodyPr/>
          <a:lstStyle/>
          <a:p>
            <a:r>
              <a:rPr lang="en-US"/>
              <a:t>Understanding through design &amp; building</a:t>
            </a:r>
          </a:p>
          <a:p>
            <a:pPr lvl="1"/>
            <a:r>
              <a:rPr lang="en-US"/>
              <a:t>Data Paths</a:t>
            </a:r>
          </a:p>
          <a:p>
            <a:pPr lvl="1"/>
            <a:r>
              <a:rPr lang="en-US"/>
              <a:t>Address Bus</a:t>
            </a:r>
          </a:p>
          <a:p>
            <a:pPr lvl="1"/>
            <a:r>
              <a:rPr lang="en-US"/>
              <a:t>Control Logic and Bus</a:t>
            </a:r>
          </a:p>
          <a:p>
            <a:pPr lvl="1"/>
            <a:r>
              <a:rPr lang="en-US"/>
              <a:t>Programming with a limited instruction set</a:t>
            </a:r>
          </a:p>
          <a:p>
            <a:pPr lvl="1"/>
            <a:r>
              <a:rPr lang="en-US"/>
              <a:t>Machine language programming</a:t>
            </a:r>
          </a:p>
          <a:p>
            <a:r>
              <a:rPr lang="en-US"/>
              <a:t>A deep appreciation for computers, operating systems and compliers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01" name="Rectangle 49"/>
          <p:cNvSpPr>
            <a:spLocks noChangeArrowheads="1"/>
          </p:cNvSpPr>
          <p:nvPr/>
        </p:nvSpPr>
        <p:spPr bwMode="auto">
          <a:xfrm>
            <a:off x="457200" y="-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>
                <a:solidFill>
                  <a:schemeClr val="tx2"/>
                </a:solidFill>
              </a:rPr>
              <a:t>Assignment Approach</a:t>
            </a:r>
          </a:p>
        </p:txBody>
      </p:sp>
      <p:sp>
        <p:nvSpPr>
          <p:cNvPr id="23608" name="Rectangle 56"/>
          <p:cNvSpPr>
            <a:spLocks noChangeArrowheads="1"/>
          </p:cNvSpPr>
          <p:nvPr/>
        </p:nvSpPr>
        <p:spPr bwMode="auto">
          <a:xfrm>
            <a:off x="457200" y="1295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/>
              <a:t>Ask for a one page design specification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/>
              <a:t>Show an example specification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/>
              <a:t>Work through development to specification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/>
              <a:t>Have weekly status reports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/>
              <a:t>Present designs to Dean, Department Chairs, and interested students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MARIE* by Null &amp; Lobur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28600" y="6096000"/>
            <a:ext cx="572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u="sng"/>
              <a:t>* M</a:t>
            </a:r>
            <a:r>
              <a:rPr lang="en-US"/>
              <a:t>achine </a:t>
            </a:r>
            <a:r>
              <a:rPr lang="en-US" u="sng"/>
              <a:t>A</a:t>
            </a:r>
            <a:r>
              <a:rPr lang="en-US"/>
              <a:t>rchitecture that is </a:t>
            </a:r>
            <a:r>
              <a:rPr lang="en-US" u="sng"/>
              <a:t>R</a:t>
            </a:r>
            <a:r>
              <a:rPr lang="en-US"/>
              <a:t>eally </a:t>
            </a:r>
            <a:r>
              <a:rPr lang="en-US" u="sng"/>
              <a:t>I</a:t>
            </a:r>
            <a:r>
              <a:rPr lang="en-US"/>
              <a:t>ntuitive and </a:t>
            </a:r>
            <a:r>
              <a:rPr lang="en-US" u="sng"/>
              <a:t>E</a:t>
            </a:r>
            <a:r>
              <a:rPr lang="en-US"/>
              <a:t>asy</a:t>
            </a:r>
          </a:p>
        </p:txBody>
      </p:sp>
      <p:pic>
        <p:nvPicPr>
          <p:cNvPr id="5133" name="Picture 13" descr="DatapathYL"/>
          <p:cNvPicPr>
            <a:picLocks noChangeAspect="1" noChangeArrowheads="1"/>
          </p:cNvPicPr>
          <p:nvPr/>
        </p:nvPicPr>
        <p:blipFill>
          <a:blip r:embed="rId4"/>
          <a:srcRect t="1434" b="2422"/>
          <a:stretch>
            <a:fillRect/>
          </a:stretch>
        </p:blipFill>
        <p:spPr bwMode="auto">
          <a:xfrm>
            <a:off x="0" y="1066800"/>
            <a:ext cx="3087688" cy="4648200"/>
          </a:xfrm>
          <a:prstGeom prst="rect">
            <a:avLst/>
          </a:prstGeom>
          <a:noFill/>
        </p:spPr>
      </p:pic>
      <p:graphicFrame>
        <p:nvGraphicFramePr>
          <p:cNvPr id="5134" name="Object 14"/>
          <p:cNvGraphicFramePr>
            <a:graphicFrameLocks noChangeAspect="1"/>
          </p:cNvGraphicFramePr>
          <p:nvPr>
            <p:ph idx="1"/>
          </p:nvPr>
        </p:nvGraphicFramePr>
        <p:xfrm>
          <a:off x="2819400" y="1447800"/>
          <a:ext cx="5876925" cy="2762250"/>
        </p:xfrm>
        <a:graphic>
          <a:graphicData uri="http://schemas.openxmlformats.org/presentationml/2006/ole">
            <p:oleObj spid="_x0000_s5134" name="Worksheet" r:id="rId5" imgW="5877401" imgH="2762726" progId="Excel.Sheet.8">
              <p:embed/>
            </p:oleObj>
          </a:graphicData>
        </a:graphic>
      </p:graphicFrame>
      <p:pic>
        <p:nvPicPr>
          <p:cNvPr id="5136" name="Picture 16" descr="Loa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2800" y="4267200"/>
            <a:ext cx="3857625" cy="1166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/>
              <a:t>Marie User Interface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90600" y="1143000"/>
            <a:ext cx="6934200" cy="48895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/>
              <a:t>Marie Data Path Simulator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219200"/>
            <a:ext cx="7086600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/>
              <a:t>Marie in Multimedia Logic*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/>
              <a:t>Machine codes from Assembly Listing</a:t>
            </a:r>
          </a:p>
          <a:p>
            <a:pPr lvl="1"/>
            <a:r>
              <a:rPr lang="en-US"/>
              <a:t>Need to separate into higher and lower byte</a:t>
            </a:r>
          </a:p>
          <a:p>
            <a:pPr lvl="1"/>
            <a:r>
              <a:rPr lang="en-US"/>
              <a:t>Copy into separate 8 bit RAM chips in MML</a:t>
            </a:r>
          </a:p>
          <a:p>
            <a:r>
              <a:rPr lang="en-US"/>
              <a:t>Full implementation except skip conditional if Acc &lt; 0</a:t>
            </a:r>
          </a:p>
          <a:p>
            <a:pPr lvl="1"/>
            <a:r>
              <a:rPr lang="en-US"/>
              <a:t>Did not know how to test for Acc &lt; 0</a:t>
            </a:r>
          </a:p>
          <a:p>
            <a:pPr lvl="1"/>
            <a:r>
              <a:rPr lang="en-US"/>
              <a:t>Worried about unsigned numbers</a:t>
            </a:r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0" y="6324600"/>
            <a:ext cx="803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* Mulimedia Logic (MML) software by George Mills, available at Softronix.com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 sz="3600" b="1"/>
              <a:t>Memory Address Register (MAR)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/>
          <a:srcRect l="1755" t="9575" r="30692" b="30315"/>
          <a:stretch>
            <a:fillRect/>
          </a:stretch>
        </p:blipFill>
        <p:spPr bwMode="auto">
          <a:xfrm>
            <a:off x="1295400" y="1219200"/>
            <a:ext cx="63246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8229600" cy="1143000"/>
          </a:xfrm>
        </p:spPr>
        <p:txBody>
          <a:bodyPr/>
          <a:lstStyle/>
          <a:p>
            <a:r>
              <a:rPr lang="en-US" sz="3600"/>
              <a:t>Memory Buffer Register (MBR) </a:t>
            </a: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990600"/>
            <a:ext cx="68580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6912</TotalTime>
  <Words>315</Words>
  <Application>Microsoft PowerPoint</Application>
  <PresentationFormat>On-screen Show (4:3)</PresentationFormat>
  <Paragraphs>75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Default Design</vt:lpstr>
      <vt:lpstr>Microsoft Excel Worksheet</vt:lpstr>
      <vt:lpstr>Pedagogic Value in Understanding Computer Architecture of Implementing the Marie Computer from Null and Lobur in the Logic Emulation Software, Multimedia Logic </vt:lpstr>
      <vt:lpstr>Outline</vt:lpstr>
      <vt:lpstr>Slide 3</vt:lpstr>
      <vt:lpstr>MARIE* by Null &amp; Lobur</vt:lpstr>
      <vt:lpstr>Marie User Interface</vt:lpstr>
      <vt:lpstr>Marie Data Path Simulator</vt:lpstr>
      <vt:lpstr>Marie in Multimedia Logic*</vt:lpstr>
      <vt:lpstr>Memory Address Register (MAR)</vt:lpstr>
      <vt:lpstr>Memory Buffer Register (MBR) </vt:lpstr>
      <vt:lpstr>Accumulator and ALU </vt:lpstr>
      <vt:lpstr>Input Register </vt:lpstr>
      <vt:lpstr>Output Register </vt:lpstr>
      <vt:lpstr>Instruction Register (IR) </vt:lpstr>
      <vt:lpstr>Memory</vt:lpstr>
      <vt:lpstr>Program Counter &amp; Incrementer </vt:lpstr>
      <vt:lpstr>Bus</vt:lpstr>
      <vt:lpstr>Control Logic &amp; Decoder ROM</vt:lpstr>
      <vt:lpstr>Instruction Decoder ROM</vt:lpstr>
      <vt:lpstr>Conditional Execution Logic </vt:lpstr>
      <vt:lpstr>Input / Output Interface</vt:lpstr>
      <vt:lpstr>Results &amp; Conclusions</vt:lpstr>
    </vt:vector>
  </TitlesOfParts>
  <Company>BYUH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Bringing Bits, Bytes, Devices and Computers to Life with Designs in Multimedia Logic</dc:title>
  <dc:creator>Tim Stanley</dc:creator>
  <cp:lastModifiedBy>J.Brennan</cp:lastModifiedBy>
  <cp:revision>8</cp:revision>
  <dcterms:created xsi:type="dcterms:W3CDTF">2004-10-19T03:13:17Z</dcterms:created>
  <dcterms:modified xsi:type="dcterms:W3CDTF">2016-08-10T15:37:25Z</dcterms:modified>
</cp:coreProperties>
</file>