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84" y="-24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9C7FE4-DA52-4105-AA90-05ADF63EA5F3}" type="datetimeFigureOut">
              <a:rPr lang="en-US" smtClean="0"/>
              <a:t>9/7/2016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9AF4B4-B0B6-418A-A9C9-F1F404B8726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9C7FE4-DA52-4105-AA90-05ADF63EA5F3}" type="datetimeFigureOut">
              <a:rPr lang="en-US" smtClean="0"/>
              <a:t>9/7/2016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9AF4B4-B0B6-418A-A9C9-F1F404B8726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9C7FE4-DA52-4105-AA90-05ADF63EA5F3}" type="datetimeFigureOut">
              <a:rPr lang="en-US" smtClean="0"/>
              <a:t>9/7/2016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9AF4B4-B0B6-418A-A9C9-F1F404B8726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9C7FE4-DA52-4105-AA90-05ADF63EA5F3}" type="datetimeFigureOut">
              <a:rPr lang="en-US" smtClean="0"/>
              <a:t>9/7/2016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9AF4B4-B0B6-418A-A9C9-F1F404B8726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9C7FE4-DA52-4105-AA90-05ADF63EA5F3}" type="datetimeFigureOut">
              <a:rPr lang="en-US" smtClean="0"/>
              <a:t>9/7/2016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9AF4B4-B0B6-418A-A9C9-F1F404B8726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9C7FE4-DA52-4105-AA90-05ADF63EA5F3}" type="datetimeFigureOut">
              <a:rPr lang="en-US" smtClean="0"/>
              <a:t>9/7/2016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9AF4B4-B0B6-418A-A9C9-F1F404B8726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9C7FE4-DA52-4105-AA90-05ADF63EA5F3}" type="datetimeFigureOut">
              <a:rPr lang="en-US" smtClean="0"/>
              <a:t>9/7/2016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9AF4B4-B0B6-418A-A9C9-F1F404B8726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9C7FE4-DA52-4105-AA90-05ADF63EA5F3}" type="datetimeFigureOut">
              <a:rPr lang="en-US" smtClean="0"/>
              <a:t>9/7/2016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9AF4B4-B0B6-418A-A9C9-F1F404B8726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9C7FE4-DA52-4105-AA90-05ADF63EA5F3}" type="datetimeFigureOut">
              <a:rPr lang="en-US" smtClean="0"/>
              <a:t>9/7/2016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9AF4B4-B0B6-418A-A9C9-F1F404B8726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9C7FE4-DA52-4105-AA90-05ADF63EA5F3}" type="datetimeFigureOut">
              <a:rPr lang="en-US" smtClean="0"/>
              <a:t>9/7/2016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9AF4B4-B0B6-418A-A9C9-F1F404B8726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9C7FE4-DA52-4105-AA90-05ADF63EA5F3}" type="datetimeFigureOut">
              <a:rPr lang="en-US" smtClean="0"/>
              <a:t>9/7/2016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9AF4B4-B0B6-418A-A9C9-F1F404B8726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9C7FE4-DA52-4105-AA90-05ADF63EA5F3}" type="datetimeFigureOut">
              <a:rPr lang="en-US" smtClean="0"/>
              <a:t>9/7/2016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9AF4B4-B0B6-418A-A9C9-F1F404B87265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Introduction to Classes and Methods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Sample Program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211763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sz="1400" dirty="0" smtClean="0"/>
              <a:t>// Name: Mr. Brennan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400" dirty="0" smtClean="0"/>
              <a:t>// File: Echo2.java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400" dirty="0" smtClean="0"/>
              <a:t>// purpose: Prompt the user to enter some text and then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400" dirty="0" smtClean="0"/>
              <a:t>//          an integer, and echo them to the user.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400" dirty="0" smtClean="0"/>
              <a:t>//          This uses the Scanner class.  </a:t>
            </a:r>
          </a:p>
          <a:p>
            <a:pPr marL="0" indent="0">
              <a:spcBef>
                <a:spcPts val="0"/>
              </a:spcBef>
              <a:buNone/>
            </a:pPr>
            <a:endParaRPr lang="en-US" sz="1400" dirty="0" smtClean="0"/>
          </a:p>
          <a:p>
            <a:pPr marL="0" indent="0">
              <a:spcBef>
                <a:spcPts val="0"/>
              </a:spcBef>
              <a:buNone/>
            </a:pPr>
            <a:endParaRPr lang="en-US" sz="1400" dirty="0" smtClean="0"/>
          </a:p>
          <a:p>
            <a:pPr marL="0" indent="0">
              <a:spcBef>
                <a:spcPts val="0"/>
              </a:spcBef>
              <a:buNone/>
            </a:pPr>
            <a:r>
              <a:rPr lang="en-US" sz="1400" dirty="0" smtClean="0"/>
              <a:t>import java.io.*;       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400" dirty="0" smtClean="0"/>
              <a:t>import </a:t>
            </a:r>
            <a:r>
              <a:rPr lang="en-US" sz="1400" dirty="0" err="1" smtClean="0"/>
              <a:t>java.util.Scanner</a:t>
            </a:r>
            <a:r>
              <a:rPr lang="en-US" sz="1400" dirty="0" smtClean="0"/>
              <a:t>; </a:t>
            </a:r>
          </a:p>
          <a:p>
            <a:pPr marL="0" indent="0">
              <a:spcBef>
                <a:spcPts val="0"/>
              </a:spcBef>
              <a:buNone/>
            </a:pPr>
            <a:endParaRPr lang="en-US" sz="1400" dirty="0" smtClean="0"/>
          </a:p>
          <a:p>
            <a:pPr marL="0" indent="0">
              <a:spcBef>
                <a:spcPts val="0"/>
              </a:spcBef>
              <a:buNone/>
            </a:pPr>
            <a:r>
              <a:rPr lang="en-US" sz="1400" dirty="0" smtClean="0"/>
              <a:t>public class Echo2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400" dirty="0" smtClean="0"/>
              <a:t>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400" dirty="0" smtClean="0"/>
              <a:t>     public static void main (String[ ] </a:t>
            </a:r>
            <a:r>
              <a:rPr lang="en-US" sz="1400" dirty="0" err="1" smtClean="0"/>
              <a:t>args</a:t>
            </a:r>
            <a:r>
              <a:rPr lang="en-US" sz="1400" dirty="0" smtClean="0"/>
              <a:t>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400" dirty="0" smtClean="0"/>
              <a:t>    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400" dirty="0" smtClean="0"/>
              <a:t>          Scanner scan = new Scanner(</a:t>
            </a:r>
            <a:r>
              <a:rPr lang="en-US" sz="1400" dirty="0" err="1" smtClean="0"/>
              <a:t>System.in</a:t>
            </a:r>
            <a:r>
              <a:rPr lang="en-US" sz="1400" dirty="0" smtClean="0"/>
              <a:t>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400" dirty="0" smtClean="0"/>
              <a:t>          </a:t>
            </a:r>
            <a:r>
              <a:rPr lang="en-US" sz="1400" dirty="0" err="1" smtClean="0"/>
              <a:t>System.out.print</a:t>
            </a:r>
            <a:r>
              <a:rPr lang="en-US" sz="1400" dirty="0" smtClean="0"/>
              <a:t> ("Enter a string: ");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400" dirty="0" smtClean="0"/>
              <a:t>         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400" dirty="0" smtClean="0"/>
              <a:t>          String s = </a:t>
            </a:r>
            <a:r>
              <a:rPr lang="en-US" sz="1400" dirty="0" err="1" smtClean="0"/>
              <a:t>scan.nextLine</a:t>
            </a:r>
            <a:r>
              <a:rPr lang="en-US" sz="1400" dirty="0" smtClean="0"/>
              <a:t>();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400" dirty="0" smtClean="0"/>
              <a:t>         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400" dirty="0" smtClean="0"/>
              <a:t>          </a:t>
            </a:r>
            <a:r>
              <a:rPr lang="en-US" sz="1400" dirty="0" err="1" smtClean="0"/>
              <a:t>System.out.print</a:t>
            </a:r>
            <a:r>
              <a:rPr lang="en-US" sz="1400" dirty="0" smtClean="0"/>
              <a:t> ("\</a:t>
            </a:r>
            <a:r>
              <a:rPr lang="en-US" sz="1400" dirty="0" err="1" smtClean="0"/>
              <a:t>nEnter</a:t>
            </a:r>
            <a:r>
              <a:rPr lang="en-US" sz="1400" dirty="0" smtClean="0"/>
              <a:t> an integer: ");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400" dirty="0" smtClean="0"/>
              <a:t>          </a:t>
            </a:r>
            <a:r>
              <a:rPr lang="en-US" sz="1400" dirty="0" err="1" smtClean="0"/>
              <a:t>int</a:t>
            </a:r>
            <a:r>
              <a:rPr lang="en-US" sz="1400" dirty="0" smtClean="0"/>
              <a:t> </a:t>
            </a:r>
            <a:r>
              <a:rPr lang="en-US" sz="1400" dirty="0" err="1" smtClean="0"/>
              <a:t>i</a:t>
            </a:r>
            <a:r>
              <a:rPr lang="en-US" sz="1400" dirty="0" smtClean="0"/>
              <a:t> = </a:t>
            </a:r>
            <a:r>
              <a:rPr lang="en-US" sz="1400" dirty="0" err="1" smtClean="0"/>
              <a:t>scan.nextInt</a:t>
            </a:r>
            <a:r>
              <a:rPr lang="en-US" sz="1400" dirty="0" smtClean="0"/>
              <a:t>();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400" dirty="0" smtClean="0"/>
              <a:t>          </a:t>
            </a:r>
            <a:r>
              <a:rPr lang="en-US" sz="1400" dirty="0" err="1" smtClean="0"/>
              <a:t>System.out.println</a:t>
            </a:r>
            <a:r>
              <a:rPr lang="en-US" sz="1400" dirty="0" smtClean="0"/>
              <a:t> ("\</a:t>
            </a:r>
            <a:r>
              <a:rPr lang="en-US" sz="1400" dirty="0" err="1" smtClean="0"/>
              <a:t>nYou</a:t>
            </a:r>
            <a:r>
              <a:rPr lang="en-US" sz="1400" dirty="0" smtClean="0"/>
              <a:t> entered string " + s + " and integer " + </a:t>
            </a:r>
            <a:r>
              <a:rPr lang="en-US" sz="1400" dirty="0" err="1" smtClean="0"/>
              <a:t>i</a:t>
            </a:r>
            <a:r>
              <a:rPr lang="en-US" sz="1400" dirty="0" smtClean="0"/>
              <a:t> + "\n");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400" dirty="0" smtClean="0"/>
              <a:t>     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400" dirty="0" smtClean="0"/>
              <a:t>}</a:t>
            </a:r>
            <a:endParaRPr lang="en-US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Sample Program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211763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sz="1400" dirty="0" smtClean="0"/>
              <a:t>import java.io.*;       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dirty="0" smtClean="0">
                <a:solidFill>
                  <a:srgbClr val="FF0000"/>
                </a:solidFill>
              </a:rPr>
              <a:t>import </a:t>
            </a:r>
            <a:r>
              <a:rPr lang="en-US" sz="1600" dirty="0" err="1" smtClean="0">
                <a:solidFill>
                  <a:srgbClr val="FF0000"/>
                </a:solidFill>
              </a:rPr>
              <a:t>java.util.Scanner</a:t>
            </a:r>
            <a:r>
              <a:rPr lang="en-US" sz="1600" dirty="0" smtClean="0">
                <a:solidFill>
                  <a:srgbClr val="FF0000"/>
                </a:solidFill>
              </a:rPr>
              <a:t>; </a:t>
            </a:r>
          </a:p>
          <a:p>
            <a:pPr marL="0" indent="0">
              <a:spcBef>
                <a:spcPts val="0"/>
              </a:spcBef>
              <a:buNone/>
            </a:pPr>
            <a:endParaRPr lang="en-US" sz="1400" dirty="0" smtClean="0"/>
          </a:p>
          <a:p>
            <a:pPr marL="0" indent="0">
              <a:spcBef>
                <a:spcPts val="0"/>
              </a:spcBef>
              <a:buNone/>
            </a:pPr>
            <a:r>
              <a:rPr lang="en-US" sz="1400" dirty="0" smtClean="0"/>
              <a:t>public class Echo2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400" dirty="0" smtClean="0"/>
              <a:t>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400" dirty="0" smtClean="0"/>
              <a:t>     public static void main (String[ ] </a:t>
            </a:r>
            <a:r>
              <a:rPr lang="en-US" sz="1400" dirty="0" err="1" smtClean="0"/>
              <a:t>args</a:t>
            </a:r>
            <a:r>
              <a:rPr lang="en-US" sz="1400" dirty="0" smtClean="0"/>
              <a:t>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400" dirty="0" smtClean="0"/>
              <a:t>    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400" dirty="0" smtClean="0"/>
              <a:t>          </a:t>
            </a:r>
            <a:r>
              <a:rPr lang="en-US" sz="1400" dirty="0" smtClean="0">
                <a:solidFill>
                  <a:srgbClr val="FF0000"/>
                </a:solidFill>
              </a:rPr>
              <a:t>Scanner scan = new Scanner(</a:t>
            </a:r>
            <a:r>
              <a:rPr lang="en-US" sz="1400" dirty="0" err="1" smtClean="0">
                <a:solidFill>
                  <a:srgbClr val="FF0000"/>
                </a:solidFill>
              </a:rPr>
              <a:t>System.in</a:t>
            </a:r>
            <a:r>
              <a:rPr lang="en-US" sz="1400" dirty="0" smtClean="0">
                <a:solidFill>
                  <a:srgbClr val="FF0000"/>
                </a:solidFill>
              </a:rPr>
              <a:t>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400" dirty="0" smtClean="0"/>
              <a:t>          </a:t>
            </a:r>
            <a:r>
              <a:rPr lang="en-US" sz="1400" dirty="0" err="1" smtClean="0"/>
              <a:t>System.out.print</a:t>
            </a:r>
            <a:r>
              <a:rPr lang="en-US" sz="1400" dirty="0" smtClean="0"/>
              <a:t> ("Enter a string: ");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400" dirty="0" smtClean="0"/>
              <a:t>         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400" dirty="0" smtClean="0"/>
              <a:t>          String s = </a:t>
            </a:r>
            <a:r>
              <a:rPr lang="en-US" sz="1400" dirty="0" err="1" smtClean="0">
                <a:solidFill>
                  <a:srgbClr val="FF0000"/>
                </a:solidFill>
              </a:rPr>
              <a:t>scan.nextLine</a:t>
            </a:r>
            <a:r>
              <a:rPr lang="en-US" sz="1400" dirty="0" smtClean="0">
                <a:solidFill>
                  <a:srgbClr val="FF0000"/>
                </a:solidFill>
              </a:rPr>
              <a:t>();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400" dirty="0" smtClean="0"/>
              <a:t>         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400" dirty="0" smtClean="0"/>
              <a:t>          </a:t>
            </a:r>
            <a:r>
              <a:rPr lang="en-US" sz="1400" dirty="0" err="1" smtClean="0"/>
              <a:t>System.out.print</a:t>
            </a:r>
            <a:r>
              <a:rPr lang="en-US" sz="1400" dirty="0" smtClean="0"/>
              <a:t> ("\</a:t>
            </a:r>
            <a:r>
              <a:rPr lang="en-US" sz="1400" dirty="0" err="1" smtClean="0"/>
              <a:t>nEnter</a:t>
            </a:r>
            <a:r>
              <a:rPr lang="en-US" sz="1400" dirty="0" smtClean="0"/>
              <a:t> an integer: ");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400" dirty="0" smtClean="0"/>
              <a:t>          </a:t>
            </a:r>
            <a:r>
              <a:rPr lang="en-US" sz="1400" dirty="0" err="1" smtClean="0"/>
              <a:t>int</a:t>
            </a:r>
            <a:r>
              <a:rPr lang="en-US" sz="1400" dirty="0" smtClean="0"/>
              <a:t> </a:t>
            </a:r>
            <a:r>
              <a:rPr lang="en-US" sz="1400" dirty="0" err="1" smtClean="0"/>
              <a:t>i</a:t>
            </a:r>
            <a:r>
              <a:rPr lang="en-US" sz="1400" dirty="0" smtClean="0"/>
              <a:t> = </a:t>
            </a:r>
            <a:r>
              <a:rPr lang="en-US" sz="1400" dirty="0" err="1" smtClean="0">
                <a:solidFill>
                  <a:srgbClr val="FF0000"/>
                </a:solidFill>
              </a:rPr>
              <a:t>scan.nextInt</a:t>
            </a:r>
            <a:r>
              <a:rPr lang="en-US" sz="1400" dirty="0" smtClean="0">
                <a:solidFill>
                  <a:srgbClr val="FF0000"/>
                </a:solidFill>
              </a:rPr>
              <a:t>();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400" dirty="0" smtClean="0"/>
              <a:t>          </a:t>
            </a:r>
            <a:r>
              <a:rPr lang="en-US" sz="1400" dirty="0" err="1" smtClean="0"/>
              <a:t>System.out.println</a:t>
            </a:r>
            <a:r>
              <a:rPr lang="en-US" sz="1400" dirty="0" smtClean="0"/>
              <a:t> ("\</a:t>
            </a:r>
            <a:r>
              <a:rPr lang="en-US" sz="1400" dirty="0" err="1" smtClean="0"/>
              <a:t>nYou</a:t>
            </a:r>
            <a:r>
              <a:rPr lang="en-US" sz="1400" dirty="0" smtClean="0"/>
              <a:t> entered string " + s + " and integer " + </a:t>
            </a:r>
            <a:r>
              <a:rPr lang="en-US" sz="1400" dirty="0" err="1" smtClean="0"/>
              <a:t>i</a:t>
            </a:r>
            <a:r>
              <a:rPr lang="en-US" sz="1400" dirty="0" smtClean="0"/>
              <a:t> + "\n");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400" dirty="0" smtClean="0"/>
              <a:t>     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400" dirty="0" smtClean="0"/>
              <a:t>}</a:t>
            </a:r>
            <a:endParaRPr lang="en-US" sz="1400" dirty="0"/>
          </a:p>
        </p:txBody>
      </p:sp>
      <p:grpSp>
        <p:nvGrpSpPr>
          <p:cNvPr id="7" name="Group 6"/>
          <p:cNvGrpSpPr/>
          <p:nvPr/>
        </p:nvGrpSpPr>
        <p:grpSpPr>
          <a:xfrm>
            <a:off x="2667000" y="1066800"/>
            <a:ext cx="5043633" cy="369332"/>
            <a:chOff x="2667000" y="1066800"/>
            <a:chExt cx="5043633" cy="369332"/>
          </a:xfrm>
        </p:grpSpPr>
        <p:sp>
          <p:nvSpPr>
            <p:cNvPr id="4" name="TextBox 3"/>
            <p:cNvSpPr txBox="1"/>
            <p:nvPr/>
          </p:nvSpPr>
          <p:spPr>
            <a:xfrm>
              <a:off x="3657600" y="1066800"/>
              <a:ext cx="405303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Tells java where to find the Scanner class.</a:t>
              </a:r>
              <a:endParaRPr lang="en-US" dirty="0"/>
            </a:p>
          </p:txBody>
        </p:sp>
        <p:cxnSp>
          <p:nvCxnSpPr>
            <p:cNvPr id="6" name="Straight Arrow Connector 5"/>
            <p:cNvCxnSpPr/>
            <p:nvPr/>
          </p:nvCxnSpPr>
          <p:spPr>
            <a:xfrm rot="10800000">
              <a:off x="2667000" y="1295400"/>
              <a:ext cx="838200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" name="Group 7"/>
          <p:cNvGrpSpPr/>
          <p:nvPr/>
        </p:nvGrpSpPr>
        <p:grpSpPr>
          <a:xfrm>
            <a:off x="3886200" y="2362200"/>
            <a:ext cx="5151226" cy="1200329"/>
            <a:chOff x="2667000" y="1066800"/>
            <a:chExt cx="5151226" cy="1200329"/>
          </a:xfrm>
        </p:grpSpPr>
        <p:sp>
          <p:nvSpPr>
            <p:cNvPr id="9" name="TextBox 8"/>
            <p:cNvSpPr txBox="1"/>
            <p:nvPr/>
          </p:nvSpPr>
          <p:spPr>
            <a:xfrm>
              <a:off x="3657600" y="1066800"/>
              <a:ext cx="4160626" cy="120032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Declares a variable named scan. </a:t>
              </a:r>
            </a:p>
            <a:p>
              <a:r>
                <a:rPr lang="en-US" dirty="0" smtClean="0"/>
                <a:t>Variable scan has a type of Scanner. </a:t>
              </a:r>
            </a:p>
            <a:p>
              <a:r>
                <a:rPr lang="en-US" dirty="0" smtClean="0"/>
                <a:t>Scanner is not a primitive data type, and is</a:t>
              </a:r>
            </a:p>
            <a:p>
              <a:r>
                <a:rPr lang="en-US" dirty="0" smtClean="0"/>
                <a:t>named with a capital letter.</a:t>
              </a:r>
            </a:p>
          </p:txBody>
        </p:sp>
        <p:cxnSp>
          <p:nvCxnSpPr>
            <p:cNvPr id="10" name="Straight Arrow Connector 9"/>
            <p:cNvCxnSpPr/>
            <p:nvPr/>
          </p:nvCxnSpPr>
          <p:spPr>
            <a:xfrm rot="10800000">
              <a:off x="2667000" y="1295400"/>
              <a:ext cx="838200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Sample Program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211763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endParaRPr lang="en-US" sz="1400" dirty="0" smtClean="0"/>
          </a:p>
          <a:p>
            <a:pPr marL="0" indent="0">
              <a:spcBef>
                <a:spcPts val="0"/>
              </a:spcBef>
              <a:buNone/>
            </a:pPr>
            <a:r>
              <a:rPr lang="en-US" sz="1400" dirty="0" smtClean="0"/>
              <a:t>public class Echo2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400" dirty="0" smtClean="0"/>
              <a:t>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400" dirty="0" smtClean="0"/>
              <a:t>     public static void main (String[ ] </a:t>
            </a:r>
            <a:r>
              <a:rPr lang="en-US" sz="1400" dirty="0" err="1" smtClean="0"/>
              <a:t>args</a:t>
            </a:r>
            <a:r>
              <a:rPr lang="en-US" sz="1400" dirty="0" smtClean="0"/>
              <a:t>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400" dirty="0" smtClean="0"/>
              <a:t>    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400" dirty="0" smtClean="0"/>
              <a:t>          </a:t>
            </a:r>
            <a:r>
              <a:rPr lang="en-US" sz="1400" dirty="0" smtClean="0">
                <a:solidFill>
                  <a:srgbClr val="FF0000"/>
                </a:solidFill>
              </a:rPr>
              <a:t>Scanner scan = new Scanner(</a:t>
            </a:r>
            <a:r>
              <a:rPr lang="en-US" sz="1400" dirty="0" err="1" smtClean="0">
                <a:solidFill>
                  <a:srgbClr val="FF0000"/>
                </a:solidFill>
              </a:rPr>
              <a:t>System.in</a:t>
            </a:r>
            <a:r>
              <a:rPr lang="en-US" sz="1400" dirty="0" smtClean="0">
                <a:solidFill>
                  <a:srgbClr val="FF0000"/>
                </a:solidFill>
              </a:rPr>
              <a:t>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400" dirty="0" smtClean="0"/>
              <a:t>          </a:t>
            </a:r>
            <a:r>
              <a:rPr lang="en-US" sz="1400" dirty="0" err="1" smtClean="0"/>
              <a:t>System.out.print</a:t>
            </a:r>
            <a:r>
              <a:rPr lang="en-US" sz="1400" dirty="0" smtClean="0"/>
              <a:t> ("Enter a string: ");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400" dirty="0" smtClean="0"/>
              <a:t>         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400" dirty="0" smtClean="0"/>
              <a:t>          String s = </a:t>
            </a:r>
            <a:r>
              <a:rPr lang="en-US" sz="1400" dirty="0" err="1" smtClean="0">
                <a:solidFill>
                  <a:srgbClr val="FF0000"/>
                </a:solidFill>
              </a:rPr>
              <a:t>scan.nextLine</a:t>
            </a:r>
            <a:r>
              <a:rPr lang="en-US" sz="1400" dirty="0" smtClean="0">
                <a:solidFill>
                  <a:srgbClr val="FF0000"/>
                </a:solidFill>
              </a:rPr>
              <a:t>();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400" dirty="0" smtClean="0"/>
              <a:t>         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400" dirty="0" smtClean="0"/>
              <a:t>          </a:t>
            </a:r>
            <a:r>
              <a:rPr lang="en-US" sz="1400" dirty="0" err="1" smtClean="0"/>
              <a:t>System.out.print</a:t>
            </a:r>
            <a:r>
              <a:rPr lang="en-US" sz="1400" dirty="0" smtClean="0"/>
              <a:t> ("\</a:t>
            </a:r>
            <a:r>
              <a:rPr lang="en-US" sz="1400" dirty="0" err="1" smtClean="0"/>
              <a:t>nEnter</a:t>
            </a:r>
            <a:r>
              <a:rPr lang="en-US" sz="1400" dirty="0" smtClean="0"/>
              <a:t> an integer: ");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400" dirty="0" smtClean="0"/>
              <a:t>          </a:t>
            </a:r>
            <a:r>
              <a:rPr lang="en-US" sz="1400" dirty="0" err="1" smtClean="0"/>
              <a:t>int</a:t>
            </a:r>
            <a:r>
              <a:rPr lang="en-US" sz="1400" dirty="0" smtClean="0"/>
              <a:t> </a:t>
            </a:r>
            <a:r>
              <a:rPr lang="en-US" sz="1400" dirty="0" err="1" smtClean="0"/>
              <a:t>i</a:t>
            </a:r>
            <a:r>
              <a:rPr lang="en-US" sz="1400" dirty="0" smtClean="0"/>
              <a:t> = </a:t>
            </a:r>
            <a:r>
              <a:rPr lang="en-US" sz="1400" dirty="0" err="1" smtClean="0">
                <a:solidFill>
                  <a:srgbClr val="FF0000"/>
                </a:solidFill>
              </a:rPr>
              <a:t>scan.nextInt</a:t>
            </a:r>
            <a:r>
              <a:rPr lang="en-US" sz="1400" dirty="0" smtClean="0">
                <a:solidFill>
                  <a:srgbClr val="FF0000"/>
                </a:solidFill>
              </a:rPr>
              <a:t>();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400" dirty="0" smtClean="0"/>
              <a:t>          </a:t>
            </a:r>
            <a:r>
              <a:rPr lang="en-US" sz="1400" dirty="0" err="1" smtClean="0"/>
              <a:t>System.out.println</a:t>
            </a:r>
            <a:r>
              <a:rPr lang="en-US" sz="1400" dirty="0" smtClean="0"/>
              <a:t> ("\</a:t>
            </a:r>
            <a:r>
              <a:rPr lang="en-US" sz="1400" dirty="0" err="1" smtClean="0"/>
              <a:t>nYou</a:t>
            </a:r>
            <a:r>
              <a:rPr lang="en-US" sz="1400" dirty="0" smtClean="0"/>
              <a:t> entered string " + s + " and integer " + </a:t>
            </a:r>
            <a:r>
              <a:rPr lang="en-US" sz="1400" dirty="0" err="1" smtClean="0"/>
              <a:t>i</a:t>
            </a:r>
            <a:r>
              <a:rPr lang="en-US" sz="1400" dirty="0" smtClean="0"/>
              <a:t> + "\n");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400" dirty="0" smtClean="0"/>
              <a:t>     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400" dirty="0" smtClean="0"/>
              <a:t>}</a:t>
            </a:r>
            <a:endParaRPr lang="en-US" sz="1400" dirty="0"/>
          </a:p>
        </p:txBody>
      </p:sp>
      <p:grpSp>
        <p:nvGrpSpPr>
          <p:cNvPr id="7" name="Group 7"/>
          <p:cNvGrpSpPr/>
          <p:nvPr/>
        </p:nvGrpSpPr>
        <p:grpSpPr>
          <a:xfrm>
            <a:off x="3992774" y="1905000"/>
            <a:ext cx="5129105" cy="1477328"/>
            <a:chOff x="2667000" y="1066800"/>
            <a:chExt cx="5129105" cy="1477328"/>
          </a:xfrm>
        </p:grpSpPr>
        <p:sp>
          <p:nvSpPr>
            <p:cNvPr id="9" name="TextBox 8"/>
            <p:cNvSpPr txBox="1"/>
            <p:nvPr/>
          </p:nvSpPr>
          <p:spPr>
            <a:xfrm>
              <a:off x="3657600" y="1066800"/>
              <a:ext cx="4138505" cy="147732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>
                  <a:solidFill>
                    <a:srgbClr val="FF0000"/>
                  </a:solidFill>
                </a:rPr>
                <a:t>new</a:t>
              </a:r>
              <a:r>
                <a:rPr lang="en-US" dirty="0" smtClean="0"/>
                <a:t>  tells the system to allocate space</a:t>
              </a:r>
            </a:p>
            <a:p>
              <a:r>
                <a:rPr lang="en-US" dirty="0" smtClean="0"/>
                <a:t>for a new Scanner variable. </a:t>
              </a:r>
            </a:p>
            <a:p>
              <a:r>
                <a:rPr lang="en-US" dirty="0" smtClean="0"/>
                <a:t>Passing  </a:t>
              </a:r>
              <a:r>
                <a:rPr lang="en-US" dirty="0" err="1" smtClean="0"/>
                <a:t>System.in</a:t>
              </a:r>
              <a:r>
                <a:rPr lang="en-US" dirty="0" smtClean="0"/>
                <a:t> to the Scanner </a:t>
              </a:r>
            </a:p>
            <a:p>
              <a:r>
                <a:rPr lang="en-US" dirty="0" smtClean="0"/>
                <a:t>Method will connect the </a:t>
              </a:r>
              <a:r>
                <a:rPr lang="en-US" dirty="0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scan</a:t>
              </a:r>
              <a:r>
                <a:rPr lang="en-US" dirty="0" smtClean="0"/>
                <a:t> variable to</a:t>
              </a:r>
            </a:p>
            <a:p>
              <a:r>
                <a:rPr lang="en-US" dirty="0"/>
                <a:t>t</a:t>
              </a:r>
              <a:r>
                <a:rPr lang="en-US" dirty="0" smtClean="0"/>
                <a:t>he  keyboard as in input device. </a:t>
              </a:r>
            </a:p>
          </p:txBody>
        </p:sp>
        <p:cxnSp>
          <p:nvCxnSpPr>
            <p:cNvPr id="10" name="Straight Arrow Connector 9"/>
            <p:cNvCxnSpPr/>
            <p:nvPr/>
          </p:nvCxnSpPr>
          <p:spPr>
            <a:xfrm rot="10800000">
              <a:off x="2667000" y="1295400"/>
              <a:ext cx="838200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Sample Program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211763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endParaRPr lang="en-US" sz="1400" dirty="0" smtClean="0"/>
          </a:p>
          <a:p>
            <a:pPr marL="0" indent="0">
              <a:spcBef>
                <a:spcPts val="0"/>
              </a:spcBef>
              <a:buNone/>
            </a:pPr>
            <a:r>
              <a:rPr lang="en-US" sz="1400" dirty="0" smtClean="0"/>
              <a:t>public class Echo2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400" dirty="0" smtClean="0"/>
              <a:t>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400" dirty="0" smtClean="0"/>
              <a:t>     public static void main (String[ ] </a:t>
            </a:r>
            <a:r>
              <a:rPr lang="en-US" sz="1400" dirty="0" err="1" smtClean="0"/>
              <a:t>args</a:t>
            </a:r>
            <a:r>
              <a:rPr lang="en-US" sz="1400" dirty="0" smtClean="0"/>
              <a:t>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400" dirty="0" smtClean="0"/>
              <a:t>    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400" dirty="0" smtClean="0"/>
              <a:t>          </a:t>
            </a:r>
            <a:r>
              <a:rPr lang="en-US" sz="1400" dirty="0" smtClean="0">
                <a:solidFill>
                  <a:srgbClr val="FF0000"/>
                </a:solidFill>
              </a:rPr>
              <a:t>Scanner scan = new Scanner(</a:t>
            </a:r>
            <a:r>
              <a:rPr lang="en-US" sz="1400" dirty="0" err="1" smtClean="0">
                <a:solidFill>
                  <a:srgbClr val="FF0000"/>
                </a:solidFill>
              </a:rPr>
              <a:t>System.in</a:t>
            </a:r>
            <a:r>
              <a:rPr lang="en-US" sz="1400" dirty="0" smtClean="0">
                <a:solidFill>
                  <a:srgbClr val="FF0000"/>
                </a:solidFill>
              </a:rPr>
              <a:t>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400" dirty="0" smtClean="0"/>
              <a:t>          </a:t>
            </a:r>
            <a:r>
              <a:rPr lang="en-US" sz="1400" dirty="0" err="1" smtClean="0"/>
              <a:t>System.out.print</a:t>
            </a:r>
            <a:r>
              <a:rPr lang="en-US" sz="1400" dirty="0" smtClean="0"/>
              <a:t> ("Enter a string: ");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400" dirty="0" smtClean="0"/>
              <a:t>         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400" dirty="0" smtClean="0"/>
              <a:t>          String </a:t>
            </a:r>
            <a:r>
              <a:rPr lang="en-US" sz="1400" dirty="0" smtClean="0">
                <a:solidFill>
                  <a:srgbClr val="FF0000"/>
                </a:solidFill>
              </a:rPr>
              <a:t>s </a:t>
            </a:r>
            <a:r>
              <a:rPr lang="en-US" sz="1400" dirty="0" smtClean="0"/>
              <a:t>= </a:t>
            </a:r>
            <a:r>
              <a:rPr lang="en-US" sz="1400" dirty="0" err="1" smtClean="0">
                <a:solidFill>
                  <a:srgbClr val="FF0000"/>
                </a:solidFill>
              </a:rPr>
              <a:t>scan.nextLine</a:t>
            </a:r>
            <a:r>
              <a:rPr lang="en-US" sz="1400" dirty="0" smtClean="0">
                <a:solidFill>
                  <a:srgbClr val="FF0000"/>
                </a:solidFill>
              </a:rPr>
              <a:t>();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400" dirty="0" smtClean="0"/>
              <a:t>          </a:t>
            </a:r>
          </a:p>
          <a:p>
            <a:pPr marL="0" indent="0">
              <a:spcBef>
                <a:spcPts val="0"/>
              </a:spcBef>
              <a:buNone/>
            </a:pPr>
            <a:endParaRPr lang="en-US" sz="1400" dirty="0" smtClean="0"/>
          </a:p>
          <a:p>
            <a:pPr marL="0" indent="0">
              <a:spcBef>
                <a:spcPts val="0"/>
              </a:spcBef>
              <a:buNone/>
            </a:pPr>
            <a:endParaRPr lang="en-US" sz="1400" dirty="0"/>
          </a:p>
          <a:p>
            <a:pPr marL="0" indent="0">
              <a:spcBef>
                <a:spcPts val="0"/>
              </a:spcBef>
              <a:buNone/>
            </a:pPr>
            <a:endParaRPr lang="en-US" sz="1400" dirty="0" smtClean="0"/>
          </a:p>
          <a:p>
            <a:pPr marL="0" indent="0">
              <a:spcBef>
                <a:spcPts val="0"/>
              </a:spcBef>
              <a:buNone/>
            </a:pPr>
            <a:endParaRPr lang="en-US" sz="1400" dirty="0"/>
          </a:p>
          <a:p>
            <a:pPr marL="0" indent="0">
              <a:spcBef>
                <a:spcPts val="0"/>
              </a:spcBef>
              <a:buNone/>
            </a:pPr>
            <a:r>
              <a:rPr lang="en-US" sz="1400" dirty="0" smtClean="0"/>
              <a:t>          </a:t>
            </a:r>
            <a:r>
              <a:rPr lang="en-US" sz="1400" dirty="0" err="1" smtClean="0"/>
              <a:t>System.out.print</a:t>
            </a:r>
            <a:r>
              <a:rPr lang="en-US" sz="1400" dirty="0" smtClean="0"/>
              <a:t> ("\</a:t>
            </a:r>
            <a:r>
              <a:rPr lang="en-US" sz="1400" dirty="0" err="1" smtClean="0"/>
              <a:t>nEnter</a:t>
            </a:r>
            <a:r>
              <a:rPr lang="en-US" sz="1400" dirty="0" smtClean="0"/>
              <a:t> an integer: ");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400" dirty="0" smtClean="0"/>
              <a:t>          </a:t>
            </a:r>
            <a:r>
              <a:rPr lang="en-US" sz="1400" dirty="0" err="1" smtClean="0"/>
              <a:t>int</a:t>
            </a:r>
            <a:r>
              <a:rPr lang="en-US" sz="1400" dirty="0" smtClean="0"/>
              <a:t> </a:t>
            </a:r>
            <a:r>
              <a:rPr lang="en-US" sz="1400" dirty="0" err="1" smtClean="0"/>
              <a:t>i</a:t>
            </a:r>
            <a:r>
              <a:rPr lang="en-US" sz="1400" dirty="0" smtClean="0"/>
              <a:t> = </a:t>
            </a:r>
            <a:r>
              <a:rPr lang="en-US" sz="1400" dirty="0" err="1" smtClean="0">
                <a:solidFill>
                  <a:srgbClr val="FF0000"/>
                </a:solidFill>
              </a:rPr>
              <a:t>scan.nextInt</a:t>
            </a:r>
            <a:r>
              <a:rPr lang="en-US" sz="1400" dirty="0" smtClean="0">
                <a:solidFill>
                  <a:srgbClr val="FF0000"/>
                </a:solidFill>
              </a:rPr>
              <a:t>();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400" dirty="0" smtClean="0"/>
              <a:t>          </a:t>
            </a:r>
            <a:r>
              <a:rPr lang="en-US" sz="1400" dirty="0" err="1" smtClean="0"/>
              <a:t>System.out.println</a:t>
            </a:r>
            <a:r>
              <a:rPr lang="en-US" sz="1400" dirty="0" smtClean="0"/>
              <a:t> ("\</a:t>
            </a:r>
            <a:r>
              <a:rPr lang="en-US" sz="1400" dirty="0" err="1" smtClean="0"/>
              <a:t>nYou</a:t>
            </a:r>
            <a:r>
              <a:rPr lang="en-US" sz="1400" dirty="0" smtClean="0"/>
              <a:t> entered string " + s + " and integer " + </a:t>
            </a:r>
            <a:r>
              <a:rPr lang="en-US" sz="1400" dirty="0" err="1" smtClean="0"/>
              <a:t>i</a:t>
            </a:r>
            <a:r>
              <a:rPr lang="en-US" sz="1400" dirty="0" smtClean="0"/>
              <a:t> + "\n");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400" dirty="0" smtClean="0"/>
              <a:t>     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400" dirty="0" smtClean="0"/>
              <a:t>}</a:t>
            </a:r>
            <a:endParaRPr lang="en-US" sz="1400" dirty="0"/>
          </a:p>
        </p:txBody>
      </p:sp>
      <p:grpSp>
        <p:nvGrpSpPr>
          <p:cNvPr id="4" name="Group 7"/>
          <p:cNvGrpSpPr/>
          <p:nvPr/>
        </p:nvGrpSpPr>
        <p:grpSpPr>
          <a:xfrm>
            <a:off x="2971802" y="2590800"/>
            <a:ext cx="5791198" cy="1477328"/>
            <a:chOff x="1623907" y="1066800"/>
            <a:chExt cx="5791198" cy="1477328"/>
          </a:xfrm>
        </p:grpSpPr>
        <p:sp>
          <p:nvSpPr>
            <p:cNvPr id="9" name="TextBox 8"/>
            <p:cNvSpPr txBox="1"/>
            <p:nvPr/>
          </p:nvSpPr>
          <p:spPr>
            <a:xfrm>
              <a:off x="2919306" y="1066800"/>
              <a:ext cx="4495799" cy="147732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As a “instance” of a Scanner class, the</a:t>
              </a:r>
              <a:r>
                <a:rPr lang="en-US" dirty="0" smtClean="0">
                  <a:solidFill>
                    <a:srgbClr val="FF0000"/>
                  </a:solidFill>
                </a:rPr>
                <a:t> scan</a:t>
              </a:r>
            </a:p>
            <a:p>
              <a:r>
                <a:rPr lang="en-US" dirty="0"/>
                <a:t>v</a:t>
              </a:r>
              <a:r>
                <a:rPr lang="en-US" dirty="0" smtClean="0"/>
                <a:t>ariable has many methods available to use.  </a:t>
              </a:r>
            </a:p>
            <a:p>
              <a:r>
                <a:rPr lang="en-US" dirty="0" smtClean="0"/>
                <a:t>Here it is using the </a:t>
              </a:r>
              <a:r>
                <a:rPr lang="en-US" dirty="0" err="1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nextline</a:t>
              </a:r>
              <a:r>
                <a:rPr lang="en-US" dirty="0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() </a:t>
              </a:r>
              <a:r>
                <a:rPr lang="en-US" dirty="0" smtClean="0"/>
                <a:t>method to read in a line of text (from the keyboard) and store it in a String variable named</a:t>
              </a:r>
              <a:r>
                <a:rPr lang="en-US" dirty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US" dirty="0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s</a:t>
              </a:r>
              <a:r>
                <a:rPr lang="en-US" dirty="0" smtClean="0"/>
                <a:t>.  </a:t>
              </a:r>
            </a:p>
          </p:txBody>
        </p:sp>
        <p:cxnSp>
          <p:nvCxnSpPr>
            <p:cNvPr id="10" name="Straight Arrow Connector 9"/>
            <p:cNvCxnSpPr/>
            <p:nvPr/>
          </p:nvCxnSpPr>
          <p:spPr>
            <a:xfrm rot="10800000">
              <a:off x="1623907" y="1295400"/>
              <a:ext cx="1219198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Sample Program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211763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endParaRPr lang="en-US" sz="1400" dirty="0" smtClean="0"/>
          </a:p>
          <a:p>
            <a:pPr marL="0" indent="0">
              <a:spcBef>
                <a:spcPts val="0"/>
              </a:spcBef>
              <a:buNone/>
            </a:pPr>
            <a:r>
              <a:rPr lang="en-US" sz="1400" dirty="0" smtClean="0"/>
              <a:t>public class Echo2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400" dirty="0" smtClean="0"/>
              <a:t>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400" dirty="0" smtClean="0"/>
              <a:t>     public static void main (String[ ] </a:t>
            </a:r>
            <a:r>
              <a:rPr lang="en-US" sz="1400" dirty="0" err="1" smtClean="0"/>
              <a:t>args</a:t>
            </a:r>
            <a:r>
              <a:rPr lang="en-US" sz="1400" dirty="0" smtClean="0"/>
              <a:t>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400" dirty="0" smtClean="0"/>
              <a:t>    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400" dirty="0" smtClean="0"/>
              <a:t>          </a:t>
            </a:r>
            <a:r>
              <a:rPr lang="en-US" sz="1400" dirty="0" smtClean="0">
                <a:solidFill>
                  <a:srgbClr val="FF0000"/>
                </a:solidFill>
              </a:rPr>
              <a:t>Scanner scan = new Scanner(</a:t>
            </a:r>
            <a:r>
              <a:rPr lang="en-US" sz="1400" dirty="0" err="1" smtClean="0">
                <a:solidFill>
                  <a:srgbClr val="FF0000"/>
                </a:solidFill>
              </a:rPr>
              <a:t>System.in</a:t>
            </a:r>
            <a:r>
              <a:rPr lang="en-US" sz="1400" dirty="0" smtClean="0">
                <a:solidFill>
                  <a:srgbClr val="FF0000"/>
                </a:solidFill>
              </a:rPr>
              <a:t>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400" dirty="0" smtClean="0"/>
              <a:t>          </a:t>
            </a:r>
            <a:r>
              <a:rPr lang="en-US" sz="1400" dirty="0" err="1" smtClean="0"/>
              <a:t>System.out.print</a:t>
            </a:r>
            <a:r>
              <a:rPr lang="en-US" sz="1400" dirty="0" smtClean="0"/>
              <a:t> ("Enter a string: ");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400" dirty="0" smtClean="0"/>
              <a:t>         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400" dirty="0" smtClean="0"/>
              <a:t>          String </a:t>
            </a:r>
            <a:r>
              <a:rPr lang="en-US" sz="1400" dirty="0" smtClean="0">
                <a:solidFill>
                  <a:srgbClr val="FF0000"/>
                </a:solidFill>
              </a:rPr>
              <a:t>s </a:t>
            </a:r>
            <a:r>
              <a:rPr lang="en-US" sz="1400" dirty="0" smtClean="0"/>
              <a:t>= </a:t>
            </a:r>
            <a:r>
              <a:rPr lang="en-US" sz="1400" dirty="0" err="1" smtClean="0">
                <a:solidFill>
                  <a:srgbClr val="FF0000"/>
                </a:solidFill>
              </a:rPr>
              <a:t>scan.nextLine</a:t>
            </a:r>
            <a:r>
              <a:rPr lang="en-US" sz="1400" dirty="0" smtClean="0">
                <a:solidFill>
                  <a:srgbClr val="FF0000"/>
                </a:solidFill>
              </a:rPr>
              <a:t>();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400" dirty="0" smtClean="0"/>
              <a:t>          </a:t>
            </a:r>
          </a:p>
          <a:p>
            <a:pPr marL="0" indent="0">
              <a:spcBef>
                <a:spcPts val="0"/>
              </a:spcBef>
              <a:buNone/>
            </a:pPr>
            <a:endParaRPr lang="en-US" sz="1400" dirty="0" smtClean="0"/>
          </a:p>
          <a:p>
            <a:pPr marL="0" indent="0">
              <a:spcBef>
                <a:spcPts val="0"/>
              </a:spcBef>
              <a:buNone/>
            </a:pPr>
            <a:endParaRPr lang="en-US" sz="1400" dirty="0"/>
          </a:p>
          <a:p>
            <a:pPr marL="0" indent="0">
              <a:spcBef>
                <a:spcPts val="0"/>
              </a:spcBef>
              <a:buNone/>
            </a:pPr>
            <a:r>
              <a:rPr lang="en-US" sz="1400" dirty="0" smtClean="0"/>
              <a:t>          </a:t>
            </a:r>
            <a:r>
              <a:rPr lang="en-US" sz="1400" dirty="0" err="1" smtClean="0"/>
              <a:t>System.out.print</a:t>
            </a:r>
            <a:r>
              <a:rPr lang="en-US" sz="1400" dirty="0" smtClean="0"/>
              <a:t> ("\</a:t>
            </a:r>
            <a:r>
              <a:rPr lang="en-US" sz="1400" dirty="0" err="1" smtClean="0"/>
              <a:t>nEnter</a:t>
            </a:r>
            <a:r>
              <a:rPr lang="en-US" sz="1400" dirty="0" smtClean="0"/>
              <a:t> an integer: "); </a:t>
            </a:r>
          </a:p>
          <a:p>
            <a:pPr marL="0" indent="0">
              <a:spcBef>
                <a:spcPts val="0"/>
              </a:spcBef>
              <a:buNone/>
            </a:pPr>
            <a:endParaRPr lang="en-US" sz="1400" dirty="0" smtClean="0"/>
          </a:p>
          <a:p>
            <a:pPr marL="0" indent="0">
              <a:spcBef>
                <a:spcPts val="0"/>
              </a:spcBef>
              <a:buNone/>
            </a:pPr>
            <a:r>
              <a:rPr lang="en-US" sz="1400" dirty="0" smtClean="0"/>
              <a:t>          </a:t>
            </a:r>
            <a:r>
              <a:rPr lang="en-US" sz="1400" dirty="0" err="1" smtClean="0"/>
              <a:t>int</a:t>
            </a:r>
            <a:r>
              <a:rPr lang="en-US" sz="1400" dirty="0" smtClean="0"/>
              <a:t> </a:t>
            </a:r>
            <a:r>
              <a:rPr lang="en-US" sz="1400" dirty="0" err="1" smtClean="0"/>
              <a:t>i</a:t>
            </a:r>
            <a:r>
              <a:rPr lang="en-US" sz="1400" dirty="0" smtClean="0"/>
              <a:t> = </a:t>
            </a:r>
            <a:r>
              <a:rPr lang="en-US" sz="1400" dirty="0" err="1" smtClean="0">
                <a:solidFill>
                  <a:srgbClr val="FF0000"/>
                </a:solidFill>
              </a:rPr>
              <a:t>scan.nextInt</a:t>
            </a:r>
            <a:r>
              <a:rPr lang="en-US" sz="1400" dirty="0" smtClean="0">
                <a:solidFill>
                  <a:srgbClr val="FF0000"/>
                </a:solidFill>
              </a:rPr>
              <a:t>();</a:t>
            </a:r>
          </a:p>
          <a:p>
            <a:pPr marL="0" indent="0">
              <a:spcBef>
                <a:spcPts val="0"/>
              </a:spcBef>
              <a:buNone/>
            </a:pPr>
            <a:endParaRPr lang="en-US" sz="1400" dirty="0" smtClean="0"/>
          </a:p>
          <a:p>
            <a:pPr marL="0" indent="0">
              <a:spcBef>
                <a:spcPts val="0"/>
              </a:spcBef>
              <a:buNone/>
            </a:pPr>
            <a:r>
              <a:rPr lang="en-US" sz="1400" dirty="0" smtClean="0"/>
              <a:t>          </a:t>
            </a:r>
            <a:r>
              <a:rPr lang="en-US" sz="1400" dirty="0" err="1" smtClean="0"/>
              <a:t>System.out.println</a:t>
            </a:r>
            <a:r>
              <a:rPr lang="en-US" sz="1400" dirty="0" smtClean="0"/>
              <a:t> ("\</a:t>
            </a:r>
            <a:r>
              <a:rPr lang="en-US" sz="1400" dirty="0" err="1" smtClean="0"/>
              <a:t>nYou</a:t>
            </a:r>
            <a:r>
              <a:rPr lang="en-US" sz="1400" dirty="0" smtClean="0"/>
              <a:t> entered string " + s + " and integer " + </a:t>
            </a:r>
            <a:r>
              <a:rPr lang="en-US" sz="1400" dirty="0" err="1" smtClean="0"/>
              <a:t>i</a:t>
            </a:r>
            <a:r>
              <a:rPr lang="en-US" sz="1400" dirty="0" smtClean="0"/>
              <a:t> + "\n");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400" dirty="0" smtClean="0"/>
              <a:t>     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400" dirty="0" smtClean="0"/>
              <a:t>}</a:t>
            </a:r>
            <a:endParaRPr lang="en-US" sz="1400" dirty="0"/>
          </a:p>
        </p:txBody>
      </p:sp>
      <p:grpSp>
        <p:nvGrpSpPr>
          <p:cNvPr id="23" name="Group 22"/>
          <p:cNvGrpSpPr/>
          <p:nvPr/>
        </p:nvGrpSpPr>
        <p:grpSpPr>
          <a:xfrm>
            <a:off x="2667001" y="2514600"/>
            <a:ext cx="6248397" cy="1600200"/>
            <a:chOff x="2667001" y="2514600"/>
            <a:chExt cx="6248397" cy="1600200"/>
          </a:xfrm>
        </p:grpSpPr>
        <p:sp>
          <p:nvSpPr>
            <p:cNvPr id="9" name="TextBox 8"/>
            <p:cNvSpPr txBox="1"/>
            <p:nvPr/>
          </p:nvSpPr>
          <p:spPr>
            <a:xfrm>
              <a:off x="4419599" y="2514600"/>
              <a:ext cx="4495799" cy="147732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A variable name </a:t>
              </a:r>
              <a:r>
                <a:rPr lang="en-US" dirty="0" err="1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i</a:t>
              </a:r>
              <a:r>
                <a:rPr lang="en-US" dirty="0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US" dirty="0" smtClean="0"/>
                <a:t>is being declared as an integer using the primitive </a:t>
              </a:r>
              <a:r>
                <a:rPr lang="en-US" dirty="0" err="1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US" dirty="0" smtClean="0"/>
                <a:t> data type. </a:t>
              </a:r>
            </a:p>
            <a:p>
              <a:r>
                <a:rPr lang="en-US" dirty="0" smtClean="0"/>
                <a:t>It is initialized using the next value that is </a:t>
              </a:r>
            </a:p>
            <a:p>
              <a:r>
                <a:rPr lang="en-US" dirty="0" smtClean="0"/>
                <a:t>available from the keyboard input using the</a:t>
              </a:r>
            </a:p>
            <a:p>
              <a:r>
                <a:rPr lang="en-US" dirty="0" err="1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n</a:t>
              </a:r>
              <a:r>
                <a:rPr lang="en-US" dirty="0" err="1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extint</a:t>
              </a:r>
              <a:r>
                <a:rPr lang="en-US" dirty="0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() </a:t>
              </a:r>
              <a:r>
                <a:rPr lang="en-US" dirty="0" smtClean="0"/>
                <a:t>method  from </a:t>
              </a:r>
              <a:r>
                <a:rPr lang="en-US" dirty="0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scan</a:t>
              </a:r>
              <a:r>
                <a:rPr lang="en-US" dirty="0" smtClean="0"/>
                <a:t>. </a:t>
              </a:r>
            </a:p>
          </p:txBody>
        </p:sp>
        <p:cxnSp>
          <p:nvCxnSpPr>
            <p:cNvPr id="15" name="Elbow Connector 14"/>
            <p:cNvCxnSpPr>
              <a:stCxn id="9" idx="1"/>
            </p:cNvCxnSpPr>
            <p:nvPr/>
          </p:nvCxnSpPr>
          <p:spPr>
            <a:xfrm rot="10800000" flipV="1">
              <a:off x="2667001" y="3253264"/>
              <a:ext cx="1752599" cy="861536"/>
            </a:xfrm>
            <a:prstGeom prst="bentConnector3">
              <a:avLst>
                <a:gd name="adj1" fmla="val 16957"/>
              </a:avLst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219200" y="457200"/>
          <a:ext cx="6858000" cy="5257799"/>
        </p:xfrm>
        <a:graphic>
          <a:graphicData uri="http://schemas.openxmlformats.org/drawingml/2006/table">
            <a:tbl>
              <a:tblPr/>
              <a:tblGrid>
                <a:gridCol w="2581470"/>
                <a:gridCol w="4276530"/>
              </a:tblGrid>
              <a:tr h="270788"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</a:pPr>
                      <a:r>
                        <a:rPr lang="en-US" sz="1200" dirty="0">
                          <a:latin typeface="Times New Roman"/>
                          <a:ea typeface="Times New Roman"/>
                          <a:cs typeface="Times New Roman"/>
                        </a:rPr>
                        <a:t>	 </a:t>
                      </a:r>
                      <a:r>
                        <a:rPr lang="en-US" sz="1000" i="1" dirty="0">
                          <a:latin typeface="Times New Roman"/>
                          <a:ea typeface="Times New Roman"/>
                          <a:cs typeface="Times New Roman"/>
                        </a:rPr>
                        <a:t>Method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</a:pPr>
                      <a:r>
                        <a:rPr lang="en-US" sz="1000" i="1">
                          <a:latin typeface="Times New Roman"/>
                          <a:ea typeface="Times New Roman"/>
                          <a:cs typeface="Times New Roman"/>
                        </a:rPr>
                        <a:t>Returns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6707"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</a:pPr>
                      <a:r>
                        <a:rPr lang="en-US" sz="1000">
                          <a:latin typeface="Times New Roman"/>
                          <a:ea typeface="Times New Roman"/>
                          <a:cs typeface="Times New Roman"/>
                        </a:rPr>
                        <a:t>int nextInt()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300"/>
                        </a:lnSpc>
                      </a:pPr>
                      <a:r>
                        <a:rPr lang="en-US" sz="1000">
                          <a:latin typeface="Times New Roman"/>
                          <a:ea typeface="Times New Roman"/>
                          <a:cs typeface="Times New Roman"/>
                        </a:rPr>
                        <a:t>Returns the next token as an </a:t>
                      </a:r>
                      <a:r>
                        <a:rPr lang="en-US" sz="1000">
                          <a:latin typeface="Courier"/>
                          <a:ea typeface="Times New Roman"/>
                          <a:cs typeface="Times New Roman"/>
                        </a:rPr>
                        <a:t>int</a:t>
                      </a:r>
                      <a:r>
                        <a:rPr lang="en-US" sz="1000">
                          <a:latin typeface="Times New Roman"/>
                          <a:ea typeface="Times New Roman"/>
                          <a:cs typeface="Times New Roman"/>
                        </a:rPr>
                        <a:t>. If the next token is not an integer, </a:t>
                      </a:r>
                      <a:r>
                        <a:rPr lang="en-US" sz="1000">
                          <a:latin typeface="Courier"/>
                          <a:ea typeface="Times New Roman"/>
                          <a:cs typeface="Times New Roman"/>
                        </a:rPr>
                        <a:t>InputMismatchException</a:t>
                      </a:r>
                      <a:r>
                        <a:rPr lang="en-US" sz="1000">
                          <a:latin typeface="Times New Roman"/>
                          <a:ea typeface="Times New Roman"/>
                          <a:cs typeface="Times New Roman"/>
                        </a:rPr>
                        <a:t> is thrown.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6707"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</a:pPr>
                      <a:r>
                        <a:rPr lang="en-US" sz="1000">
                          <a:latin typeface="Times New Roman"/>
                          <a:ea typeface="Times New Roman"/>
                          <a:cs typeface="Times New Roman"/>
                        </a:rPr>
                        <a:t>long nextLong()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300"/>
                        </a:lnSpc>
                      </a:pPr>
                      <a:r>
                        <a:rPr lang="en-US" sz="1000">
                          <a:latin typeface="Times New Roman"/>
                          <a:ea typeface="Times New Roman"/>
                          <a:cs typeface="Times New Roman"/>
                        </a:rPr>
                        <a:t>Returns the next token as a </a:t>
                      </a:r>
                      <a:r>
                        <a:rPr lang="en-US" sz="1000">
                          <a:latin typeface="Courier"/>
                          <a:ea typeface="Times New Roman"/>
                          <a:cs typeface="Times New Roman"/>
                        </a:rPr>
                        <a:t>long</a:t>
                      </a:r>
                      <a:r>
                        <a:rPr lang="en-US" sz="1000">
                          <a:latin typeface="Times New Roman"/>
                          <a:ea typeface="Times New Roman"/>
                          <a:cs typeface="Times New Roman"/>
                        </a:rPr>
                        <a:t>. If the next token is not an integer, </a:t>
                      </a:r>
                      <a:r>
                        <a:rPr lang="en-US" sz="1000">
                          <a:latin typeface="Courier"/>
                          <a:ea typeface="Times New Roman"/>
                          <a:cs typeface="Times New Roman"/>
                        </a:rPr>
                        <a:t>InputMismatchException</a:t>
                      </a:r>
                      <a:r>
                        <a:rPr lang="en-US" sz="1000">
                          <a:latin typeface="Times New Roman"/>
                          <a:ea typeface="Times New Roman"/>
                          <a:cs typeface="Times New Roman"/>
                        </a:rPr>
                        <a:t> is thrown.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80061"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</a:pPr>
                      <a:r>
                        <a:rPr lang="en-US" sz="1000">
                          <a:latin typeface="Times New Roman"/>
                          <a:ea typeface="Times New Roman"/>
                          <a:cs typeface="Times New Roman"/>
                        </a:rPr>
                        <a:t>float nextFloat()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300"/>
                        </a:lnSpc>
                      </a:pPr>
                      <a:r>
                        <a:rPr lang="en-US" sz="1000">
                          <a:latin typeface="Times New Roman"/>
                          <a:ea typeface="Times New Roman"/>
                          <a:cs typeface="Times New Roman"/>
                        </a:rPr>
                        <a:t>Returns the next token as a </a:t>
                      </a:r>
                      <a:r>
                        <a:rPr lang="en-US" sz="1000">
                          <a:latin typeface="Courier"/>
                          <a:ea typeface="Times New Roman"/>
                          <a:cs typeface="Times New Roman"/>
                        </a:rPr>
                        <a:t>float</a:t>
                      </a:r>
                      <a:r>
                        <a:rPr lang="en-US" sz="1000">
                          <a:latin typeface="Times New Roman"/>
                          <a:ea typeface="Times New Roman"/>
                          <a:cs typeface="Times New Roman"/>
                        </a:rPr>
                        <a:t>. If the next token is not a float or is out of range, </a:t>
                      </a:r>
                      <a:r>
                        <a:rPr lang="en-US" sz="1000">
                          <a:latin typeface="Courier"/>
                          <a:ea typeface="Times New Roman"/>
                          <a:cs typeface="Times New Roman"/>
                        </a:rPr>
                        <a:t>InputMismatchException</a:t>
                      </a:r>
                      <a:r>
                        <a:rPr lang="en-US" sz="1000">
                          <a:latin typeface="Times New Roman"/>
                          <a:ea typeface="Times New Roman"/>
                          <a:cs typeface="Times New Roman"/>
                        </a:rPr>
                        <a:t> is thrown.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80061"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</a:pPr>
                      <a:r>
                        <a:rPr lang="en-US" sz="1000">
                          <a:latin typeface="Times New Roman"/>
                          <a:ea typeface="Times New Roman"/>
                          <a:cs typeface="Times New Roman"/>
                        </a:rPr>
                        <a:t>double nextDouble()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300"/>
                        </a:lnSpc>
                      </a:pPr>
                      <a:r>
                        <a:rPr lang="en-US" sz="1000">
                          <a:latin typeface="Times New Roman"/>
                          <a:ea typeface="Times New Roman"/>
                          <a:cs typeface="Times New Roman"/>
                        </a:rPr>
                        <a:t>Returns the next token as a </a:t>
                      </a:r>
                      <a:r>
                        <a:rPr lang="en-US" sz="1000">
                          <a:latin typeface="Courier"/>
                          <a:ea typeface="Times New Roman"/>
                          <a:cs typeface="Times New Roman"/>
                        </a:rPr>
                        <a:t>long</a:t>
                      </a:r>
                      <a:r>
                        <a:rPr lang="en-US" sz="1000">
                          <a:latin typeface="Times New Roman"/>
                          <a:ea typeface="Times New Roman"/>
                          <a:cs typeface="Times New Roman"/>
                        </a:rPr>
                        <a:t>. If the next token is not a float or is out of range, </a:t>
                      </a:r>
                      <a:r>
                        <a:rPr lang="en-US" sz="1000">
                          <a:latin typeface="Courier"/>
                          <a:ea typeface="Times New Roman"/>
                          <a:cs typeface="Times New Roman"/>
                        </a:rPr>
                        <a:t>InputMismatchException</a:t>
                      </a:r>
                      <a:r>
                        <a:rPr lang="en-US" sz="1000">
                          <a:latin typeface="Times New Roman"/>
                          <a:ea typeface="Times New Roman"/>
                          <a:cs typeface="Times New Roman"/>
                        </a:rPr>
                        <a:t> is thrown.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73414"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</a:pPr>
                      <a:r>
                        <a:rPr lang="en-US" sz="1000" dirty="0">
                          <a:latin typeface="Times New Roman"/>
                          <a:ea typeface="Times New Roman"/>
                          <a:cs typeface="Times New Roman"/>
                        </a:rPr>
                        <a:t>String next()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300"/>
                        </a:lnSpc>
                      </a:pPr>
                      <a:r>
                        <a:rPr lang="en-US" sz="1000">
                          <a:latin typeface="Times New Roman"/>
                          <a:ea typeface="Times New Roman"/>
                          <a:cs typeface="Times New Roman"/>
                        </a:rPr>
                        <a:t>Finds and returns the next complete token from this scanner and returns it as a string; a token is usually ended by whitespace such as a blank or line break. If not token exists, </a:t>
                      </a:r>
                      <a:r>
                        <a:rPr lang="en-US" sz="1000">
                          <a:latin typeface="Courier"/>
                          <a:ea typeface="Times New Roman"/>
                          <a:cs typeface="Times New Roman"/>
                        </a:rPr>
                        <a:t>NoSuchElementException</a:t>
                      </a:r>
                      <a:r>
                        <a:rPr lang="en-US" sz="1000">
                          <a:latin typeface="Times New Roman"/>
                          <a:ea typeface="Times New Roman"/>
                          <a:cs typeface="Times New Roman"/>
                        </a:rPr>
                        <a:t> is thrown.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6707"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</a:pPr>
                      <a:r>
                        <a:rPr lang="en-US" sz="1000">
                          <a:latin typeface="Times New Roman"/>
                          <a:ea typeface="Times New Roman"/>
                          <a:cs typeface="Times New Roman"/>
                        </a:rPr>
                        <a:t>String nextLine()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300"/>
                        </a:lnSpc>
                      </a:pPr>
                      <a:r>
                        <a:rPr lang="en-US" sz="1000">
                          <a:latin typeface="Times New Roman"/>
                          <a:ea typeface="Times New Roman"/>
                          <a:cs typeface="Times New Roman"/>
                        </a:rPr>
                        <a:t>Returns the rest of the current line, excluding any line separator at the end.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3354"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</a:pPr>
                      <a:r>
                        <a:rPr lang="en-US" sz="1000">
                          <a:latin typeface="Times New Roman"/>
                          <a:ea typeface="Times New Roman"/>
                          <a:cs typeface="Times New Roman"/>
                        </a:rPr>
                        <a:t>void close()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300"/>
                        </a:lnSpc>
                      </a:pPr>
                      <a:r>
                        <a:rPr lang="en-US" sz="1000" dirty="0">
                          <a:latin typeface="Times New Roman"/>
                          <a:ea typeface="Times New Roman"/>
                          <a:cs typeface="Times New Roman"/>
                        </a:rPr>
                        <a:t>Closes the scanner.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1143000" y="6019800"/>
            <a:ext cx="7315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72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From </a:t>
            </a:r>
            <a:r>
              <a:rPr kumimoji="0" lang="en-US" sz="1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Scanner Class, 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University of Texas</a:t>
            </a:r>
            <a:endParaRPr kumimoji="0" 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http://www.cs.utexas.edu/users/ndale/Scanner.html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</TotalTime>
  <Words>799</Words>
  <Application>Microsoft Office PowerPoint</Application>
  <PresentationFormat>On-screen Show (4:3)</PresentationFormat>
  <Paragraphs>135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Introduction to Classes and Methods</vt:lpstr>
      <vt:lpstr>Sample Program</vt:lpstr>
      <vt:lpstr>Sample Program</vt:lpstr>
      <vt:lpstr>Sample Program</vt:lpstr>
      <vt:lpstr>Sample Program</vt:lpstr>
      <vt:lpstr>Sample Program</vt:lpstr>
      <vt:lpstr>Slide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Classes and Methods</dc:title>
  <dc:creator>J.Brennan</dc:creator>
  <cp:lastModifiedBy>J.Brennan</cp:lastModifiedBy>
  <cp:revision>6</cp:revision>
  <dcterms:created xsi:type="dcterms:W3CDTF">2016-09-08T03:49:44Z</dcterms:created>
  <dcterms:modified xsi:type="dcterms:W3CDTF">2016-09-08T04:26:17Z</dcterms:modified>
</cp:coreProperties>
</file>