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  <p:sldMasterId id="2147483657" r:id="rId2"/>
  </p:sldMasterIdLst>
  <p:notesMasterIdLst>
    <p:notesMasterId r:id="rId22"/>
  </p:notesMasterIdLst>
  <p:handoutMasterIdLst>
    <p:handoutMasterId r:id="rId23"/>
  </p:handoutMasterIdLst>
  <p:sldIdLst>
    <p:sldId id="256" r:id="rId3"/>
    <p:sldId id="258" r:id="rId4"/>
    <p:sldId id="260" r:id="rId5"/>
    <p:sldId id="274" r:id="rId6"/>
    <p:sldId id="273" r:id="rId7"/>
    <p:sldId id="261" r:id="rId8"/>
    <p:sldId id="262" r:id="rId9"/>
    <p:sldId id="272" r:id="rId10"/>
    <p:sldId id="263" r:id="rId11"/>
    <p:sldId id="264" r:id="rId12"/>
    <p:sldId id="276" r:id="rId13"/>
    <p:sldId id="265" r:id="rId14"/>
    <p:sldId id="266" r:id="rId15"/>
    <p:sldId id="267" r:id="rId16"/>
    <p:sldId id="271" r:id="rId17"/>
    <p:sldId id="270" r:id="rId18"/>
    <p:sldId id="275" r:id="rId19"/>
    <p:sldId id="268" r:id="rId20"/>
    <p:sldId id="269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0000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6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rebuchet M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rebuchet M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rebuchet M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rebuchet MS" pitchFamily="34" charset="0"/>
              </a:defRPr>
            </a:lvl1pPr>
          </a:lstStyle>
          <a:p>
            <a:fld id="{F35DB31C-11EC-4298-A7F2-497A145D155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rebuchet M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rebuchet M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rebuchet M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rebuchet MS" pitchFamily="34" charset="0"/>
              </a:defRPr>
            </a:lvl1pPr>
          </a:lstStyle>
          <a:p>
            <a:fld id="{568706DD-135A-4FCB-83C5-193624E09F3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E1198F7-DBBB-4DBE-A88A-B05021659230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947A772-9BBA-42B0-A886-3CFEDF4416EB}" type="slidenum">
              <a:rPr lang="en-US"/>
              <a:pPr/>
              <a:t>10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B44583A-7FA9-4660-838A-5CEC7AD5F5BD}" type="slidenum">
              <a:rPr lang="en-US"/>
              <a:pPr/>
              <a:t>12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B0BB77D-07C6-49CC-9DB7-A42E2967A0D4}" type="slidenum">
              <a:rPr lang="en-US"/>
              <a:pPr/>
              <a:t>13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1A544E6-DF03-4AF2-B906-19160D44EC95}" type="slidenum">
              <a:rPr lang="en-US"/>
              <a:pPr/>
              <a:t>14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134FA98-9FEB-4C5C-A8F1-6197EAD4ADB5}" type="slidenum">
              <a:rPr lang="en-US"/>
              <a:pPr/>
              <a:t>15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84D04BF-60E9-4C6D-8B9A-9E8269CF97C3}" type="slidenum">
              <a:rPr lang="en-US"/>
              <a:pPr/>
              <a:t>16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E41469A-6465-481E-89B2-E93D1E7A2C77}" type="slidenum">
              <a:rPr lang="en-US"/>
              <a:pPr/>
              <a:t>17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C153A05-1D7C-4AFE-8FF5-FE5939FA988B}" type="slidenum">
              <a:rPr lang="en-US"/>
              <a:pPr/>
              <a:t>18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75EE1E0-6854-4386-A5C4-16A4CB5CFE93}" type="slidenum">
              <a:rPr lang="en-US"/>
              <a:pPr/>
              <a:t>19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8768975-1934-4C76-AB73-5394442B1BB0}" type="slidenum">
              <a:rPr lang="en-US"/>
              <a:pPr/>
              <a:t>2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24AD1F6-2C86-4EF3-86D2-EC130457F135}" type="slidenum">
              <a:rPr lang="en-US"/>
              <a:pPr/>
              <a:t>3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514ED81-E582-42FE-8E36-EA343E43A24D}" type="slidenum">
              <a:rPr lang="en-US"/>
              <a:pPr/>
              <a:t>4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2D1D869-E98C-4ADF-B462-A9B3795DBFFB}" type="slidenum">
              <a:rPr lang="en-US"/>
              <a:pPr/>
              <a:t>5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164E389-4D05-474F-AC63-A64A5E5D99B3}" type="slidenum">
              <a:rPr lang="en-US"/>
              <a:pPr/>
              <a:t>6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0D7C95-F4F7-485F-9325-7786CF8833BF}" type="slidenum">
              <a:rPr lang="en-US"/>
              <a:pPr/>
              <a:t>7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435768D-4C93-450E-A10C-4A5E4BF49782}" type="slidenum">
              <a:rPr lang="en-US"/>
              <a:pPr/>
              <a:t>8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FB592D2-CFC7-43FA-85FC-5C2BF3B817BA}" type="slidenum">
              <a:rPr lang="en-US"/>
              <a:pPr/>
              <a:t>9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5334000"/>
            <a:ext cx="895350" cy="63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6"/>
          <p:cNvSpPr>
            <a:spLocks noChangeArrowheads="1"/>
          </p:cNvSpPr>
          <p:nvPr/>
        </p:nvSpPr>
        <p:spPr bwMode="ltGray">
          <a:xfrm>
            <a:off x="558800" y="2625725"/>
            <a:ext cx="322263" cy="47466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kumimoji="1" lang="en-US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ltGray">
          <a:xfrm>
            <a:off x="825500" y="2625725"/>
            <a:ext cx="328613" cy="47466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tint val="18039"/>
                  <a:invGamma/>
                </a:schemeClr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solidFill>
                <a:schemeClr val="tx2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ltGray">
          <a:xfrm>
            <a:off x="566738" y="3048000"/>
            <a:ext cx="422275" cy="4746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kumimoji="1" lang="en-US">
              <a:latin typeface="Arial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ltGray">
          <a:xfrm>
            <a:off x="936625" y="30480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kumimoji="1" lang="en-US">
              <a:latin typeface="Arial" pitchFamily="34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ltGray">
          <a:xfrm>
            <a:off x="152400" y="2974975"/>
            <a:ext cx="560388" cy="422275"/>
          </a:xfrm>
          <a:prstGeom prst="rect">
            <a:avLst/>
          </a:prstGeom>
          <a:gradFill rotWithShape="0">
            <a:gsLst>
              <a:gs pos="0">
                <a:schemeClr val="folHlink">
                  <a:gamma/>
                  <a:tint val="45490"/>
                  <a:invGamma/>
                </a:schemeClr>
              </a:gs>
              <a:gs pos="100000">
                <a:schemeClr val="fol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  <a:ea typeface="ＭＳ Ｐゴシック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787400" y="2438400"/>
            <a:ext cx="31750" cy="1052513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gray">
          <a:xfrm flipV="1">
            <a:off x="315913" y="3265488"/>
            <a:ext cx="8683625" cy="46037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pPr algn="ctr" eaLnBrk="1" hangingPunct="1"/>
            <a:endParaRPr kumimoji="1" lang="en-US">
              <a:latin typeface="Arial" pitchFamily="34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209800"/>
            <a:ext cx="7620000" cy="10668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886200"/>
            <a:ext cx="7620000" cy="914400"/>
          </a:xfrm>
        </p:spPr>
        <p:txBody>
          <a:bodyPr/>
          <a:lstStyle>
            <a:lvl1pPr marL="0" indent="0" algn="ctr">
              <a:buFont typeface="Wingdings" charset="0"/>
              <a:buNone/>
              <a:defRPr>
                <a:solidFill>
                  <a:srgbClr val="9933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8077200" y="6553200"/>
            <a:ext cx="1066800" cy="3048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fld id="{75F3AA57-788D-4724-B2A0-2D347EC273C0}" type="datetime5">
              <a:rPr lang="en-US"/>
              <a:pPr/>
              <a:t>4-Dec-16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5A8B0-DE8A-4624-BE78-90E46EDC6B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4825" y="228600"/>
            <a:ext cx="2157413" cy="59039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321425" cy="59039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0F8CF9-4364-4EAF-9BE6-BB768F35D0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FBB98F-81B4-4237-BF85-F867C6F4A9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965F5C-DE9F-42FA-8DB0-50691DA472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D0CC37-4856-45E8-B4B8-93C852BF68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96CD2F-208C-4914-86DC-FB2ECFD115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165AA5-9207-4A7E-8996-A242E14BE8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60DFED-6C2A-4310-87DA-5F2F23D5C8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32C45-EC0C-4408-8E84-522CED5079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8831F0-DE17-4943-9942-E2FAE45EC3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3C55CB-B094-41A3-B578-DC0B019DFD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A58F37-67E3-4C25-9D0B-3395B01B1A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F69894-C538-422D-81E4-CD2D08A8D7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A3297E-C405-4583-8135-198EC47884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47B876-B23A-4ECE-B92F-7F3599B44F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210050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371600"/>
            <a:ext cx="4211638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9BE86D-A6EE-4E6B-BAA3-6E28EB41C3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DFC877-F38F-452D-9136-B9AFDEDBB1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C9E397-1BDC-4051-A553-2B3177890B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5592FB-8A4B-4BC8-9B32-A1391E1A60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76A701-728F-441E-A694-0270F47352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E7E124-BF51-4223-8926-A8619227FD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533400" y="260350"/>
            <a:ext cx="322263" cy="47466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kumimoji="1" lang="en-US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ltGray">
          <a:xfrm>
            <a:off x="800100" y="260350"/>
            <a:ext cx="328613" cy="47466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tint val="18039"/>
                  <a:invGamma/>
                </a:schemeClr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solidFill>
                <a:schemeClr val="tx2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682625"/>
            <a:ext cx="422275" cy="4746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kumimoji="1" lang="en-US"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4400" y="6858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F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kumimoji="1" lang="en-US">
              <a:latin typeface="Arial" pitchFamily="34" charset="0"/>
            </a:endParaRP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ltGray">
          <a:xfrm>
            <a:off x="127000" y="609600"/>
            <a:ext cx="560388" cy="422275"/>
          </a:xfrm>
          <a:prstGeom prst="rect">
            <a:avLst/>
          </a:prstGeom>
          <a:gradFill rotWithShape="0">
            <a:gsLst>
              <a:gs pos="0">
                <a:schemeClr val="folHlink">
                  <a:gamma/>
                  <a:tint val="45490"/>
                  <a:invGamma/>
                </a:schemeClr>
              </a:gs>
              <a:gs pos="100000">
                <a:schemeClr val="fol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  <a:ea typeface="ＭＳ Ｐゴシック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152400"/>
            <a:ext cx="31750" cy="1052513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kumimoji="1" lang="en-US"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 flipV="1">
            <a:off x="460375" y="990600"/>
            <a:ext cx="8683625" cy="46038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pPr algn="ctr" eaLnBrk="1" hangingPunct="1"/>
            <a:endParaRPr kumimoji="1" lang="en-US">
              <a:solidFill>
                <a:srgbClr val="993300"/>
              </a:solidFill>
              <a:latin typeface="Arial" pitchFamily="34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28600"/>
            <a:ext cx="77930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58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574088" cy="476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585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</a:defRPr>
            </a:lvl1pPr>
          </a:lstStyle>
          <a:p>
            <a:fld id="{A3668EDB-3F41-4E8D-8CFA-CB88036191D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0" grpId="0" build="p" bldLvl="5" autoUpdateAnimBg="0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8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585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8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585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8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585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8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585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8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58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  <a:ea typeface="MS PGothic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itchFamily="18" charset="0"/>
              </a:defRPr>
            </a:lvl1pPr>
          </a:lstStyle>
          <a:p>
            <a:fld id="{CE04E491-DDCE-413B-ABA7-6F7A32A2910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Binary Trees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EE35D89-6866-4E15-AC00-A78C8DF95866}" type="slidenum">
              <a:rPr lang="en-US"/>
              <a:pPr/>
              <a:t>10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Tree traversals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447800"/>
            <a:ext cx="7848600" cy="5105400"/>
          </a:xfrm>
        </p:spPr>
        <p:txBody>
          <a:bodyPr/>
          <a:lstStyle/>
          <a:p>
            <a:pPr eaLnBrk="1" hangingPunct="1"/>
            <a:r>
              <a:rPr lang="en-US" sz="2400" smtClean="0"/>
              <a:t>A binary tree is defined recursively: it consists of a </a:t>
            </a:r>
            <a:r>
              <a:rPr lang="en-US" sz="2400" smtClean="0">
                <a:solidFill>
                  <a:schemeClr val="tx2"/>
                </a:solidFill>
              </a:rPr>
              <a:t>root</a:t>
            </a:r>
            <a:r>
              <a:rPr lang="en-US" sz="2400" smtClean="0"/>
              <a:t>, a </a:t>
            </a:r>
            <a:r>
              <a:rPr lang="en-US" sz="2400" smtClean="0">
                <a:solidFill>
                  <a:schemeClr val="tx2"/>
                </a:solidFill>
              </a:rPr>
              <a:t>left subtree</a:t>
            </a:r>
            <a:r>
              <a:rPr lang="en-US" sz="2400" smtClean="0"/>
              <a:t>, and a </a:t>
            </a:r>
            <a:r>
              <a:rPr lang="en-US" sz="2400" smtClean="0">
                <a:solidFill>
                  <a:schemeClr val="tx2"/>
                </a:solidFill>
              </a:rPr>
              <a:t>right subtree</a:t>
            </a:r>
          </a:p>
          <a:p>
            <a:pPr eaLnBrk="1" hangingPunct="1"/>
            <a:r>
              <a:rPr lang="en-US" sz="2400" smtClean="0"/>
              <a:t>To </a:t>
            </a:r>
            <a:r>
              <a:rPr lang="en-US" sz="2400" smtClean="0">
                <a:solidFill>
                  <a:schemeClr val="tx2"/>
                </a:solidFill>
              </a:rPr>
              <a:t>traverse</a:t>
            </a:r>
            <a:r>
              <a:rPr lang="en-US" sz="2400" smtClean="0"/>
              <a:t> (or </a:t>
            </a:r>
            <a:r>
              <a:rPr lang="en-US" sz="2400" smtClean="0">
                <a:solidFill>
                  <a:schemeClr val="tx2"/>
                </a:solidFill>
              </a:rPr>
              <a:t>walk</a:t>
            </a:r>
            <a:r>
              <a:rPr lang="en-US" sz="2400" smtClean="0"/>
              <a:t>) the binary tree is to visit each node in the binary tree exactly once</a:t>
            </a:r>
          </a:p>
          <a:p>
            <a:pPr eaLnBrk="1" hangingPunct="1"/>
            <a:r>
              <a:rPr lang="en-US" sz="2400" smtClean="0"/>
              <a:t>Tree traversals are naturally recursive</a:t>
            </a:r>
          </a:p>
          <a:p>
            <a:pPr eaLnBrk="1" hangingPunct="1"/>
            <a:r>
              <a:rPr lang="en-US" sz="2400" smtClean="0"/>
              <a:t>Since a binary tree has three </a:t>
            </a:r>
            <a:r>
              <a:rPr lang="ja-JP" altLang="en-US" sz="2400" smtClean="0">
                <a:latin typeface="Arial" pitchFamily="34" charset="0"/>
              </a:rPr>
              <a:t>“</a:t>
            </a:r>
            <a:r>
              <a:rPr lang="en-US" altLang="ja-JP" sz="2400" smtClean="0"/>
              <a:t>parts,</a:t>
            </a:r>
            <a:r>
              <a:rPr lang="ja-JP" altLang="en-US" sz="2400" smtClean="0">
                <a:latin typeface="Arial" pitchFamily="34" charset="0"/>
              </a:rPr>
              <a:t>”</a:t>
            </a:r>
            <a:r>
              <a:rPr lang="en-US" altLang="ja-JP" sz="2400" smtClean="0"/>
              <a:t> there are six possible ways to traverse the binary tree:</a:t>
            </a:r>
          </a:p>
          <a:p>
            <a:pPr lvl="1" eaLnBrk="1" hangingPunct="1"/>
            <a:r>
              <a:rPr lang="en-US" smtClean="0">
                <a:latin typeface="Trebuchet MS" pitchFamily="34" charset="0"/>
              </a:rPr>
              <a:t>root, left, right</a:t>
            </a:r>
          </a:p>
          <a:p>
            <a:pPr lvl="1" eaLnBrk="1" hangingPunct="1"/>
            <a:r>
              <a:rPr lang="en-US" smtClean="0">
                <a:latin typeface="Trebuchet MS" pitchFamily="34" charset="0"/>
              </a:rPr>
              <a:t>left, root, right</a:t>
            </a:r>
          </a:p>
          <a:p>
            <a:pPr lvl="1" eaLnBrk="1" hangingPunct="1"/>
            <a:r>
              <a:rPr lang="en-US" smtClean="0">
                <a:latin typeface="Trebuchet MS" pitchFamily="34" charset="0"/>
              </a:rPr>
              <a:t>left, right, root</a:t>
            </a:r>
          </a:p>
          <a:p>
            <a:pPr eaLnBrk="1" hangingPunct="1"/>
            <a:endParaRPr lang="en-US" sz="2400" smtClean="0">
              <a:latin typeface="Trebuchet MS" pitchFamily="34" charset="0"/>
            </a:endParaRP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659188" y="4259263"/>
            <a:ext cx="4203700" cy="132715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Trebuchet MS" pitchFamily="34" charset="0"/>
              </a:rPr>
              <a:t>root, right, left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Trebuchet MS" pitchFamily="34" charset="0"/>
              </a:rPr>
              <a:t>right, root, left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Trebuchet MS" pitchFamily="34" charset="0"/>
              </a:rPr>
              <a:t>right, left, root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 BinaryTree</a:t>
            </a:r>
          </a:p>
        </p:txBody>
      </p:sp>
      <p:sp>
        <p:nvSpPr>
          <p:cNvPr id="48130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class BinaryTree&lt;V&gt; {</a:t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    V value;</a:t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    BinaryTree&lt;V&gt; leftChild;</a:t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    BinaryTree&lt;V&gt; rightChild;</a:t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/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// Assorted methods…</a:t>
            </a:r>
            <a:r>
              <a:rPr lang="en-US" sz="200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/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}</a:t>
            </a:r>
          </a:p>
          <a:p>
            <a:pPr eaLnBrk="1" hangingPunct="1"/>
            <a:r>
              <a:rPr lang="en-US" sz="2400" smtClean="0"/>
              <a:t>A constructor for a binary tree should have three parameters, corresponding to the three fields</a:t>
            </a:r>
          </a:p>
          <a:p>
            <a:pPr eaLnBrk="1" hangingPunct="1"/>
            <a:r>
              <a:rPr lang="en-US" sz="2400" smtClean="0"/>
              <a:t>An </a:t>
            </a:r>
            <a:r>
              <a:rPr lang="en-US" altLang="en-US" sz="2400" smtClean="0"/>
              <a:t>“</a:t>
            </a:r>
            <a:r>
              <a:rPr lang="en-US" sz="2400" smtClean="0"/>
              <a:t>empty</a:t>
            </a:r>
            <a:r>
              <a:rPr lang="en-US" altLang="en-US" sz="2400" smtClean="0"/>
              <a:t>”</a:t>
            </a:r>
            <a:r>
              <a:rPr lang="en-US" sz="2400" smtClean="0"/>
              <a:t> binary tree is just a value of null</a:t>
            </a:r>
          </a:p>
          <a:p>
            <a:pPr lvl="1" eaLnBrk="1" hangingPunct="1"/>
            <a:r>
              <a:rPr lang="en-US" sz="2000" smtClean="0"/>
              <a:t>Therefore, we can</a:t>
            </a:r>
            <a:r>
              <a:rPr lang="en-US" altLang="en-US" sz="2000" smtClean="0"/>
              <a:t>’</a:t>
            </a:r>
            <a:r>
              <a:rPr lang="en-US" sz="2000" smtClean="0"/>
              <a:t>t have an </a:t>
            </a:r>
            <a:r>
              <a:rPr lang="en-US" sz="200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isEmpty()</a:t>
            </a:r>
            <a:r>
              <a:rPr lang="en-US" sz="2000" smtClean="0">
                <a:solidFill>
                  <a:schemeClr val="accent2"/>
                </a:solidFill>
              </a:rPr>
              <a:t> </a:t>
            </a:r>
            <a:r>
              <a:rPr lang="en-US" sz="2000" smtClean="0"/>
              <a:t>method (why not?)</a:t>
            </a:r>
          </a:p>
        </p:txBody>
      </p:sp>
      <p:sp>
        <p:nvSpPr>
          <p:cNvPr id="4813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8DFECEA-61A1-4AEA-B82A-096EDFA4B5CA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A129B93-880B-44B3-9013-5A8853D5D722}" type="slidenum">
              <a:rPr lang="en-US"/>
              <a:pPr/>
              <a:t>12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Preorder traversal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724400"/>
          </a:xfrm>
        </p:spPr>
        <p:txBody>
          <a:bodyPr/>
          <a:lstStyle/>
          <a:p>
            <a:pPr eaLnBrk="1" hangingPunct="1"/>
            <a:r>
              <a:rPr lang="en-US" sz="2400" smtClean="0"/>
              <a:t>In </a:t>
            </a:r>
            <a:r>
              <a:rPr lang="en-US" sz="2400" smtClean="0">
                <a:solidFill>
                  <a:schemeClr val="tx2"/>
                </a:solidFill>
              </a:rPr>
              <a:t>preorder</a:t>
            </a:r>
            <a:r>
              <a:rPr lang="en-US" sz="2400" smtClean="0"/>
              <a:t>, the root is visited </a:t>
            </a:r>
            <a:r>
              <a:rPr lang="en-US" sz="2400" i="1" smtClean="0"/>
              <a:t>first</a:t>
            </a:r>
          </a:p>
          <a:p>
            <a:pPr eaLnBrk="1" hangingPunct="1"/>
            <a:r>
              <a:rPr lang="en-US" sz="2400" smtClean="0"/>
              <a:t>Here</a:t>
            </a:r>
            <a:r>
              <a:rPr lang="ja-JP" altLang="en-US" sz="2400" smtClean="0">
                <a:latin typeface="Arial" pitchFamily="34" charset="0"/>
              </a:rPr>
              <a:t>’</a:t>
            </a:r>
            <a:r>
              <a:rPr lang="en-US" altLang="ja-JP" sz="2400" smtClean="0"/>
              <a:t>s a preorder traversal to print out all the elements in the binary tree:</a:t>
            </a:r>
            <a:br>
              <a:rPr lang="en-US" altLang="ja-JP" sz="2400" smtClean="0"/>
            </a:br>
            <a:endParaRPr lang="en-US" altLang="ja-JP" sz="2400" smtClean="0"/>
          </a:p>
          <a:p>
            <a:pPr eaLnBrk="1" hangingPunct="1">
              <a:buClr>
                <a:srgbClr val="FFFF99"/>
              </a:buClr>
              <a:buFontTx/>
              <a:buChar char=" "/>
            </a:pPr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public void preorderPrint(BinaryTree bt) {</a:t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     if (bt == null) return;</a:t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     System.out.println(bt.value);</a:t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     preorderPrint(bt.leftChild);</a:t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     preorderPrint(bt.rightChild);</a:t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2F5D7AA-5415-4C1B-A522-4F88BDCC9161}" type="slidenum">
              <a:rPr lang="en-US"/>
              <a:pPr/>
              <a:t>13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Inorder traversal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724400"/>
          </a:xfrm>
        </p:spPr>
        <p:txBody>
          <a:bodyPr/>
          <a:lstStyle/>
          <a:p>
            <a:pPr eaLnBrk="1" hangingPunct="1"/>
            <a:r>
              <a:rPr lang="en-US" sz="2400" smtClean="0"/>
              <a:t>In </a:t>
            </a:r>
            <a:r>
              <a:rPr lang="en-US" sz="2400" smtClean="0">
                <a:solidFill>
                  <a:schemeClr val="tx2"/>
                </a:solidFill>
              </a:rPr>
              <a:t>inorder</a:t>
            </a:r>
            <a:r>
              <a:rPr lang="en-US" sz="2400" smtClean="0"/>
              <a:t>, the root is visited </a:t>
            </a:r>
            <a:r>
              <a:rPr lang="en-US" sz="2400" i="1" smtClean="0"/>
              <a:t>in the middle</a:t>
            </a:r>
          </a:p>
          <a:p>
            <a:pPr eaLnBrk="1" hangingPunct="1"/>
            <a:r>
              <a:rPr lang="en-US" sz="2400" smtClean="0"/>
              <a:t>Here</a:t>
            </a:r>
            <a:r>
              <a:rPr lang="ja-JP" altLang="en-US" sz="2400" smtClean="0">
                <a:latin typeface="Arial" pitchFamily="34" charset="0"/>
              </a:rPr>
              <a:t>’</a:t>
            </a:r>
            <a:r>
              <a:rPr lang="en-US" altLang="ja-JP" sz="2400" smtClean="0"/>
              <a:t>s an inorder traversal to print out all the elements in the binary tree:</a:t>
            </a:r>
            <a:br>
              <a:rPr lang="en-US" altLang="ja-JP" sz="2400" smtClean="0"/>
            </a:br>
            <a:endParaRPr lang="en-US" altLang="ja-JP" sz="2400" smtClean="0"/>
          </a:p>
          <a:p>
            <a:pPr eaLnBrk="1" hangingPunct="1">
              <a:buClr>
                <a:srgbClr val="FFFF99"/>
              </a:buClr>
              <a:buFontTx/>
              <a:buChar char=" "/>
            </a:pPr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public void inorderPrint(BinaryTree bt) {</a:t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     if (bt == null) return; </a:t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     inorderPrint(bt.leftChild);</a:t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     System.out.println(bt.value);</a:t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     inorderPrint(bt.rightChild);</a:t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77A0E27-67F3-42DA-88B8-8817CCC1C7B3}" type="slidenum">
              <a:rPr lang="en-US"/>
              <a:pPr/>
              <a:t>14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Postorder traversal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724400"/>
          </a:xfrm>
        </p:spPr>
        <p:txBody>
          <a:bodyPr/>
          <a:lstStyle/>
          <a:p>
            <a:pPr eaLnBrk="1" hangingPunct="1"/>
            <a:r>
              <a:rPr lang="en-US" sz="2400" smtClean="0"/>
              <a:t>In </a:t>
            </a:r>
            <a:r>
              <a:rPr lang="en-US" sz="2400" smtClean="0">
                <a:solidFill>
                  <a:schemeClr val="tx2"/>
                </a:solidFill>
              </a:rPr>
              <a:t>postorder</a:t>
            </a:r>
            <a:r>
              <a:rPr lang="en-US" sz="2400" smtClean="0"/>
              <a:t>, the root is visited </a:t>
            </a:r>
            <a:r>
              <a:rPr lang="en-US" sz="2400" i="1" smtClean="0"/>
              <a:t>last</a:t>
            </a:r>
          </a:p>
          <a:p>
            <a:pPr eaLnBrk="1" hangingPunct="1"/>
            <a:r>
              <a:rPr lang="en-US" sz="2400" smtClean="0"/>
              <a:t>Here</a:t>
            </a:r>
            <a:r>
              <a:rPr lang="ja-JP" altLang="en-US" sz="2400" smtClean="0">
                <a:latin typeface="Arial" pitchFamily="34" charset="0"/>
              </a:rPr>
              <a:t>’</a:t>
            </a:r>
            <a:r>
              <a:rPr lang="en-US" altLang="ja-JP" sz="2400" smtClean="0"/>
              <a:t>s a postorder traversal to print out all the elements in the binary tree:</a:t>
            </a:r>
            <a:br>
              <a:rPr lang="en-US" altLang="ja-JP" sz="2400" smtClean="0"/>
            </a:br>
            <a:endParaRPr lang="en-US" altLang="ja-JP" sz="2400" smtClean="0"/>
          </a:p>
          <a:p>
            <a:pPr eaLnBrk="1" hangingPunct="1">
              <a:buClr>
                <a:srgbClr val="FFFF99"/>
              </a:buClr>
              <a:buFontTx/>
              <a:buChar char=" "/>
            </a:pPr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public void postorderPrint(BinaryTree bt) {</a:t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     if (bt == null) return; </a:t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     postorderPrint(bt.leftChild);</a:t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     postorderPrint(bt.rightChild);</a:t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     System.out.println(bt.value);</a:t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88BBF3B-A87F-4BB1-8D0B-E18DE84AD4F7}" type="slidenum">
              <a:rPr lang="en-US"/>
              <a:pPr/>
              <a:t>15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Tree traversals using </a:t>
            </a:r>
            <a:r>
              <a:rPr lang="ja-JP" altLang="en-US" smtClean="0">
                <a:latin typeface="Arial" pitchFamily="34" charset="0"/>
              </a:rPr>
              <a:t>“</a:t>
            </a:r>
            <a:r>
              <a:rPr lang="en-US" altLang="ja-JP" smtClean="0"/>
              <a:t>flags</a:t>
            </a:r>
            <a:r>
              <a:rPr lang="ja-JP" altLang="en-US" smtClean="0">
                <a:latin typeface="Arial" pitchFamily="34" charset="0"/>
              </a:rPr>
              <a:t>”</a:t>
            </a:r>
            <a:endParaRPr lang="en-US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114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The order in which the nodes are visited during a tree traversal can be easily determined by imagining there is a </a:t>
            </a:r>
            <a:r>
              <a:rPr lang="ja-JP" altLang="en-US" sz="2400" smtClean="0">
                <a:latin typeface="Arial" pitchFamily="34" charset="0"/>
              </a:rPr>
              <a:t>“</a:t>
            </a:r>
            <a:r>
              <a:rPr lang="en-US" altLang="ja-JP" sz="2400" smtClean="0"/>
              <a:t>flag</a:t>
            </a:r>
            <a:r>
              <a:rPr lang="ja-JP" altLang="en-US" sz="2400" smtClean="0">
                <a:latin typeface="Arial" pitchFamily="34" charset="0"/>
              </a:rPr>
              <a:t>”</a:t>
            </a:r>
            <a:r>
              <a:rPr lang="en-US" altLang="ja-JP" sz="2400" smtClean="0"/>
              <a:t> attached to each node, as follows:</a:t>
            </a:r>
            <a:endParaRPr lang="en-US" sz="2400" smtClean="0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3810000"/>
            <a:ext cx="7848600" cy="533400"/>
          </a:xfrm>
        </p:spPr>
        <p:txBody>
          <a:bodyPr/>
          <a:lstStyle/>
          <a:p>
            <a:pPr eaLnBrk="1" hangingPunct="1"/>
            <a:r>
              <a:rPr lang="en-US" sz="2400" smtClean="0"/>
              <a:t>To traverse the tree, collect the flags:</a:t>
            </a:r>
          </a:p>
        </p:txBody>
      </p:sp>
      <p:grpSp>
        <p:nvGrpSpPr>
          <p:cNvPr id="2" name="Group 117"/>
          <p:cNvGrpSpPr>
            <a:grpSpLocks/>
          </p:cNvGrpSpPr>
          <p:nvPr/>
        </p:nvGrpSpPr>
        <p:grpSpPr bwMode="auto">
          <a:xfrm>
            <a:off x="1676400" y="2743200"/>
            <a:ext cx="1219200" cy="976313"/>
            <a:chOff x="720" y="1728"/>
            <a:chExt cx="768" cy="615"/>
          </a:xfrm>
        </p:grpSpPr>
        <p:sp>
          <p:nvSpPr>
            <p:cNvPr id="55410" name="Oval 5"/>
            <p:cNvSpPr>
              <a:spLocks noChangeArrowheads="1"/>
            </p:cNvSpPr>
            <p:nvPr/>
          </p:nvSpPr>
          <p:spPr bwMode="auto">
            <a:xfrm>
              <a:off x="1056" y="1728"/>
              <a:ext cx="192" cy="19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11" name="Line 6"/>
            <p:cNvSpPr>
              <a:spLocks noChangeShapeType="1"/>
            </p:cNvSpPr>
            <p:nvPr/>
          </p:nvSpPr>
          <p:spPr bwMode="auto">
            <a:xfrm flipH="1">
              <a:off x="912" y="1920"/>
              <a:ext cx="192" cy="19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12" name="Line 7"/>
            <p:cNvSpPr>
              <a:spLocks noChangeShapeType="1"/>
            </p:cNvSpPr>
            <p:nvPr/>
          </p:nvSpPr>
          <p:spPr bwMode="auto">
            <a:xfrm>
              <a:off x="1200" y="1920"/>
              <a:ext cx="144" cy="19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13" name="AutoShape 14"/>
            <p:cNvSpPr>
              <a:spLocks noChangeArrowheads="1"/>
            </p:cNvSpPr>
            <p:nvPr/>
          </p:nvSpPr>
          <p:spPr bwMode="auto">
            <a:xfrm>
              <a:off x="912" y="1799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14" name="Line 15"/>
            <p:cNvSpPr>
              <a:spLocks noChangeShapeType="1"/>
            </p:cNvSpPr>
            <p:nvPr/>
          </p:nvSpPr>
          <p:spPr bwMode="auto">
            <a:xfrm flipH="1">
              <a:off x="960" y="1824"/>
              <a:ext cx="96" cy="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15" name="Text Box 21"/>
            <p:cNvSpPr txBox="1">
              <a:spLocks noChangeArrowheads="1"/>
            </p:cNvSpPr>
            <p:nvPr/>
          </p:nvSpPr>
          <p:spPr bwMode="auto">
            <a:xfrm>
              <a:off x="720" y="2112"/>
              <a:ext cx="7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1800">
                  <a:latin typeface="Trebuchet MS" pitchFamily="34" charset="0"/>
                </a:rPr>
                <a:t>preorder</a:t>
              </a:r>
            </a:p>
          </p:txBody>
        </p:sp>
      </p:grpSp>
      <p:grpSp>
        <p:nvGrpSpPr>
          <p:cNvPr id="3" name="Group 118"/>
          <p:cNvGrpSpPr>
            <a:grpSpLocks/>
          </p:cNvGrpSpPr>
          <p:nvPr/>
        </p:nvGrpSpPr>
        <p:grpSpPr bwMode="auto">
          <a:xfrm>
            <a:off x="4191000" y="2743200"/>
            <a:ext cx="1219200" cy="976313"/>
            <a:chOff x="1680" y="1728"/>
            <a:chExt cx="768" cy="615"/>
          </a:xfrm>
        </p:grpSpPr>
        <p:sp>
          <p:nvSpPr>
            <p:cNvPr id="55404" name="Oval 8"/>
            <p:cNvSpPr>
              <a:spLocks noChangeArrowheads="1"/>
            </p:cNvSpPr>
            <p:nvPr/>
          </p:nvSpPr>
          <p:spPr bwMode="auto">
            <a:xfrm>
              <a:off x="2016" y="1728"/>
              <a:ext cx="192" cy="19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05" name="Line 9"/>
            <p:cNvSpPr>
              <a:spLocks noChangeShapeType="1"/>
            </p:cNvSpPr>
            <p:nvPr/>
          </p:nvSpPr>
          <p:spPr bwMode="auto">
            <a:xfrm flipH="1">
              <a:off x="1872" y="1920"/>
              <a:ext cx="192" cy="19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06" name="Line 10"/>
            <p:cNvSpPr>
              <a:spLocks noChangeShapeType="1"/>
            </p:cNvSpPr>
            <p:nvPr/>
          </p:nvSpPr>
          <p:spPr bwMode="auto">
            <a:xfrm>
              <a:off x="2160" y="1920"/>
              <a:ext cx="144" cy="19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07" name="AutoShape 16"/>
            <p:cNvSpPr>
              <a:spLocks noChangeArrowheads="1"/>
            </p:cNvSpPr>
            <p:nvPr/>
          </p:nvSpPr>
          <p:spPr bwMode="auto">
            <a:xfrm rot="-5400000">
              <a:off x="2089" y="2021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08" name="Line 17"/>
            <p:cNvSpPr>
              <a:spLocks noChangeShapeType="1"/>
            </p:cNvSpPr>
            <p:nvPr/>
          </p:nvSpPr>
          <p:spPr bwMode="auto">
            <a:xfrm rot="16200000" flipH="1">
              <a:off x="2064" y="1968"/>
              <a:ext cx="96" cy="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09" name="Text Box 22"/>
            <p:cNvSpPr txBox="1">
              <a:spLocks noChangeArrowheads="1"/>
            </p:cNvSpPr>
            <p:nvPr/>
          </p:nvSpPr>
          <p:spPr bwMode="auto">
            <a:xfrm>
              <a:off x="1680" y="2112"/>
              <a:ext cx="7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1800">
                  <a:latin typeface="Trebuchet MS" pitchFamily="34" charset="0"/>
                </a:rPr>
                <a:t>inorder</a:t>
              </a:r>
            </a:p>
          </p:txBody>
        </p:sp>
      </p:grpSp>
      <p:grpSp>
        <p:nvGrpSpPr>
          <p:cNvPr id="4" name="Group 119"/>
          <p:cNvGrpSpPr>
            <a:grpSpLocks/>
          </p:cNvGrpSpPr>
          <p:nvPr/>
        </p:nvGrpSpPr>
        <p:grpSpPr bwMode="auto">
          <a:xfrm>
            <a:off x="6629400" y="2743200"/>
            <a:ext cx="1219200" cy="976313"/>
            <a:chOff x="2688" y="1728"/>
            <a:chExt cx="768" cy="615"/>
          </a:xfrm>
        </p:grpSpPr>
        <p:sp>
          <p:nvSpPr>
            <p:cNvPr id="55397" name="Oval 11"/>
            <p:cNvSpPr>
              <a:spLocks noChangeArrowheads="1"/>
            </p:cNvSpPr>
            <p:nvPr/>
          </p:nvSpPr>
          <p:spPr bwMode="auto">
            <a:xfrm>
              <a:off x="2976" y="1728"/>
              <a:ext cx="192" cy="19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98" name="Line 12"/>
            <p:cNvSpPr>
              <a:spLocks noChangeShapeType="1"/>
            </p:cNvSpPr>
            <p:nvPr/>
          </p:nvSpPr>
          <p:spPr bwMode="auto">
            <a:xfrm flipH="1">
              <a:off x="2832" y="1920"/>
              <a:ext cx="192" cy="19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99" name="Line 13"/>
            <p:cNvSpPr>
              <a:spLocks noChangeShapeType="1"/>
            </p:cNvSpPr>
            <p:nvPr/>
          </p:nvSpPr>
          <p:spPr bwMode="auto">
            <a:xfrm>
              <a:off x="3120" y="1920"/>
              <a:ext cx="144" cy="19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5400" name="Group 20"/>
            <p:cNvGrpSpPr>
              <a:grpSpLocks/>
            </p:cNvGrpSpPr>
            <p:nvPr/>
          </p:nvGrpSpPr>
          <p:grpSpPr bwMode="auto">
            <a:xfrm flipH="1">
              <a:off x="3178" y="1804"/>
              <a:ext cx="144" cy="48"/>
              <a:chOff x="1008" y="1895"/>
              <a:chExt cx="144" cy="48"/>
            </a:xfrm>
          </p:grpSpPr>
          <p:sp>
            <p:nvSpPr>
              <p:cNvPr id="55402" name="AutoShape 18"/>
              <p:cNvSpPr>
                <a:spLocks noChangeArrowheads="1"/>
              </p:cNvSpPr>
              <p:nvPr/>
            </p:nvSpPr>
            <p:spPr bwMode="auto">
              <a:xfrm>
                <a:off x="1008" y="1895"/>
                <a:ext cx="48" cy="48"/>
              </a:xfrm>
              <a:prstGeom prst="flowChartConnector">
                <a:avLst/>
              </a:prstGeom>
              <a:solidFill>
                <a:srgbClr val="FF0000"/>
              </a:solidFill>
              <a:ln w="222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403" name="Line 19"/>
              <p:cNvSpPr>
                <a:spLocks noChangeShapeType="1"/>
              </p:cNvSpPr>
              <p:nvPr/>
            </p:nvSpPr>
            <p:spPr bwMode="auto">
              <a:xfrm flipH="1">
                <a:off x="1056" y="1920"/>
                <a:ext cx="96" cy="0"/>
              </a:xfrm>
              <a:prstGeom prst="line">
                <a:avLst/>
              </a:prstGeom>
              <a:noFill/>
              <a:ln w="222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5401" name="Text Box 23"/>
            <p:cNvSpPr txBox="1">
              <a:spLocks noChangeArrowheads="1"/>
            </p:cNvSpPr>
            <p:nvPr/>
          </p:nvSpPr>
          <p:spPr bwMode="auto">
            <a:xfrm>
              <a:off x="2688" y="2112"/>
              <a:ext cx="7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1800">
                  <a:latin typeface="Trebuchet MS" pitchFamily="34" charset="0"/>
                </a:rPr>
                <a:t>postorder</a:t>
              </a:r>
            </a:p>
          </p:txBody>
        </p:sp>
      </p:grpSp>
      <p:grpSp>
        <p:nvGrpSpPr>
          <p:cNvPr id="6" name="Group 120"/>
          <p:cNvGrpSpPr>
            <a:grpSpLocks/>
          </p:cNvGrpSpPr>
          <p:nvPr/>
        </p:nvGrpSpPr>
        <p:grpSpPr bwMode="auto">
          <a:xfrm>
            <a:off x="985838" y="4495800"/>
            <a:ext cx="2290762" cy="1371600"/>
            <a:chOff x="621" y="2832"/>
            <a:chExt cx="1443" cy="864"/>
          </a:xfrm>
        </p:grpSpPr>
        <p:sp>
          <p:nvSpPr>
            <p:cNvPr id="55370" name="Oval 24"/>
            <p:cNvSpPr>
              <a:spLocks noChangeArrowheads="1"/>
            </p:cNvSpPr>
            <p:nvPr/>
          </p:nvSpPr>
          <p:spPr bwMode="auto">
            <a:xfrm>
              <a:off x="1344" y="2832"/>
              <a:ext cx="192" cy="19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rebuchet MS" pitchFamily="34" charset="0"/>
                </a:rPr>
                <a:t>A</a:t>
              </a:r>
            </a:p>
          </p:txBody>
        </p:sp>
        <p:sp>
          <p:nvSpPr>
            <p:cNvPr id="55371" name="Oval 25"/>
            <p:cNvSpPr>
              <a:spLocks noChangeArrowheads="1"/>
            </p:cNvSpPr>
            <p:nvPr/>
          </p:nvSpPr>
          <p:spPr bwMode="auto">
            <a:xfrm>
              <a:off x="912" y="3168"/>
              <a:ext cx="192" cy="19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rebuchet MS" pitchFamily="34" charset="0"/>
                </a:rPr>
                <a:t>B</a:t>
              </a:r>
            </a:p>
          </p:txBody>
        </p:sp>
        <p:sp>
          <p:nvSpPr>
            <p:cNvPr id="55372" name="Oval 26"/>
            <p:cNvSpPr>
              <a:spLocks noChangeArrowheads="1"/>
            </p:cNvSpPr>
            <p:nvPr/>
          </p:nvSpPr>
          <p:spPr bwMode="auto">
            <a:xfrm>
              <a:off x="1680" y="3168"/>
              <a:ext cx="192" cy="19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rebuchet MS" pitchFamily="34" charset="0"/>
                </a:rPr>
                <a:t>C</a:t>
              </a:r>
            </a:p>
          </p:txBody>
        </p:sp>
        <p:sp>
          <p:nvSpPr>
            <p:cNvPr id="55373" name="Oval 27"/>
            <p:cNvSpPr>
              <a:spLocks noChangeArrowheads="1"/>
            </p:cNvSpPr>
            <p:nvPr/>
          </p:nvSpPr>
          <p:spPr bwMode="auto">
            <a:xfrm>
              <a:off x="720" y="3504"/>
              <a:ext cx="192" cy="19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rebuchet MS" pitchFamily="34" charset="0"/>
                </a:rPr>
                <a:t>D</a:t>
              </a:r>
            </a:p>
          </p:txBody>
        </p:sp>
        <p:sp>
          <p:nvSpPr>
            <p:cNvPr id="55374" name="Oval 28"/>
            <p:cNvSpPr>
              <a:spLocks noChangeArrowheads="1"/>
            </p:cNvSpPr>
            <p:nvPr/>
          </p:nvSpPr>
          <p:spPr bwMode="auto">
            <a:xfrm>
              <a:off x="1104" y="3504"/>
              <a:ext cx="192" cy="19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rebuchet MS" pitchFamily="34" charset="0"/>
                </a:rPr>
                <a:t>E</a:t>
              </a:r>
            </a:p>
          </p:txBody>
        </p:sp>
        <p:sp>
          <p:nvSpPr>
            <p:cNvPr id="55375" name="Oval 29"/>
            <p:cNvSpPr>
              <a:spLocks noChangeArrowheads="1"/>
            </p:cNvSpPr>
            <p:nvPr/>
          </p:nvSpPr>
          <p:spPr bwMode="auto">
            <a:xfrm>
              <a:off x="1488" y="3504"/>
              <a:ext cx="192" cy="19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rebuchet MS" pitchFamily="34" charset="0"/>
                </a:rPr>
                <a:t>F</a:t>
              </a:r>
            </a:p>
          </p:txBody>
        </p:sp>
        <p:sp>
          <p:nvSpPr>
            <p:cNvPr id="55376" name="Oval 30"/>
            <p:cNvSpPr>
              <a:spLocks noChangeArrowheads="1"/>
            </p:cNvSpPr>
            <p:nvPr/>
          </p:nvSpPr>
          <p:spPr bwMode="auto">
            <a:xfrm>
              <a:off x="1872" y="3504"/>
              <a:ext cx="192" cy="19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rebuchet MS" pitchFamily="34" charset="0"/>
                </a:rPr>
                <a:t>G</a:t>
              </a:r>
            </a:p>
          </p:txBody>
        </p:sp>
        <p:cxnSp>
          <p:nvCxnSpPr>
            <p:cNvPr id="55377" name="AutoShape 31"/>
            <p:cNvCxnSpPr>
              <a:cxnSpLocks noChangeShapeType="1"/>
              <a:stCxn id="55370" idx="3"/>
              <a:endCxn id="55371" idx="7"/>
            </p:cNvCxnSpPr>
            <p:nvPr/>
          </p:nvCxnSpPr>
          <p:spPr bwMode="auto">
            <a:xfrm flipH="1">
              <a:off x="1076" y="3003"/>
              <a:ext cx="296" cy="186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5378" name="AutoShape 32"/>
            <p:cNvCxnSpPr>
              <a:cxnSpLocks noChangeShapeType="1"/>
              <a:stCxn id="55370" idx="5"/>
              <a:endCxn id="55372" idx="1"/>
            </p:cNvCxnSpPr>
            <p:nvPr/>
          </p:nvCxnSpPr>
          <p:spPr bwMode="auto">
            <a:xfrm>
              <a:off x="1508" y="3003"/>
              <a:ext cx="200" cy="186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5379" name="AutoShape 33"/>
            <p:cNvCxnSpPr>
              <a:cxnSpLocks noChangeShapeType="1"/>
              <a:stCxn id="55371" idx="3"/>
              <a:endCxn id="55373" idx="0"/>
            </p:cNvCxnSpPr>
            <p:nvPr/>
          </p:nvCxnSpPr>
          <p:spPr bwMode="auto">
            <a:xfrm flipH="1">
              <a:off x="816" y="3339"/>
              <a:ext cx="124" cy="15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5380" name="AutoShape 34"/>
            <p:cNvCxnSpPr>
              <a:cxnSpLocks noChangeShapeType="1"/>
              <a:stCxn id="55371" idx="5"/>
              <a:endCxn id="55374" idx="0"/>
            </p:cNvCxnSpPr>
            <p:nvPr/>
          </p:nvCxnSpPr>
          <p:spPr bwMode="auto">
            <a:xfrm>
              <a:off x="1076" y="3339"/>
              <a:ext cx="124" cy="15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5381" name="AutoShape 35"/>
            <p:cNvCxnSpPr>
              <a:cxnSpLocks noChangeShapeType="1"/>
              <a:stCxn id="55372" idx="3"/>
              <a:endCxn id="55375" idx="0"/>
            </p:cNvCxnSpPr>
            <p:nvPr/>
          </p:nvCxnSpPr>
          <p:spPr bwMode="auto">
            <a:xfrm flipH="1">
              <a:off x="1584" y="3339"/>
              <a:ext cx="124" cy="15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5382" name="AutoShape 36"/>
            <p:cNvCxnSpPr>
              <a:cxnSpLocks noChangeShapeType="1"/>
              <a:stCxn id="55372" idx="5"/>
              <a:endCxn id="55376" idx="0"/>
            </p:cNvCxnSpPr>
            <p:nvPr/>
          </p:nvCxnSpPr>
          <p:spPr bwMode="auto">
            <a:xfrm>
              <a:off x="1844" y="3339"/>
              <a:ext cx="124" cy="15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5383" name="AutoShape 37"/>
            <p:cNvSpPr>
              <a:spLocks noChangeArrowheads="1"/>
            </p:cNvSpPr>
            <p:nvPr/>
          </p:nvSpPr>
          <p:spPr bwMode="auto">
            <a:xfrm>
              <a:off x="998" y="3575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5384" name="AutoShape 43"/>
            <p:cNvCxnSpPr>
              <a:cxnSpLocks noChangeShapeType="1"/>
              <a:stCxn id="55383" idx="6"/>
              <a:endCxn id="55374" idx="2"/>
            </p:cNvCxnSpPr>
            <p:nvPr/>
          </p:nvCxnSpPr>
          <p:spPr bwMode="auto">
            <a:xfrm>
              <a:off x="1053" y="3599"/>
              <a:ext cx="44" cy="1"/>
            </a:xfrm>
            <a:prstGeom prst="straightConnector1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55385" name="AutoShape 44"/>
            <p:cNvSpPr>
              <a:spLocks noChangeArrowheads="1"/>
            </p:cNvSpPr>
            <p:nvPr/>
          </p:nvSpPr>
          <p:spPr bwMode="auto">
            <a:xfrm>
              <a:off x="1387" y="3567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5386" name="AutoShape 45"/>
            <p:cNvCxnSpPr>
              <a:cxnSpLocks noChangeShapeType="1"/>
              <a:stCxn id="55385" idx="6"/>
            </p:cNvCxnSpPr>
            <p:nvPr/>
          </p:nvCxnSpPr>
          <p:spPr bwMode="auto">
            <a:xfrm>
              <a:off x="1442" y="3591"/>
              <a:ext cx="44" cy="1"/>
            </a:xfrm>
            <a:prstGeom prst="straightConnector1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55387" name="AutoShape 46"/>
            <p:cNvSpPr>
              <a:spLocks noChangeArrowheads="1"/>
            </p:cNvSpPr>
            <p:nvPr/>
          </p:nvSpPr>
          <p:spPr bwMode="auto">
            <a:xfrm>
              <a:off x="1773" y="3562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5388" name="AutoShape 47"/>
            <p:cNvCxnSpPr>
              <a:cxnSpLocks noChangeShapeType="1"/>
              <a:stCxn id="55387" idx="6"/>
            </p:cNvCxnSpPr>
            <p:nvPr/>
          </p:nvCxnSpPr>
          <p:spPr bwMode="auto">
            <a:xfrm>
              <a:off x="1828" y="3586"/>
              <a:ext cx="44" cy="1"/>
            </a:xfrm>
            <a:prstGeom prst="straightConnector1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55389" name="AutoShape 48"/>
            <p:cNvSpPr>
              <a:spLocks noChangeArrowheads="1"/>
            </p:cNvSpPr>
            <p:nvPr/>
          </p:nvSpPr>
          <p:spPr bwMode="auto">
            <a:xfrm>
              <a:off x="621" y="3572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5390" name="AutoShape 49"/>
            <p:cNvCxnSpPr>
              <a:cxnSpLocks noChangeShapeType="1"/>
              <a:stCxn id="55389" idx="6"/>
            </p:cNvCxnSpPr>
            <p:nvPr/>
          </p:nvCxnSpPr>
          <p:spPr bwMode="auto">
            <a:xfrm>
              <a:off x="676" y="3596"/>
              <a:ext cx="44" cy="1"/>
            </a:xfrm>
            <a:prstGeom prst="straightConnector1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55391" name="AutoShape 50"/>
            <p:cNvSpPr>
              <a:spLocks noChangeArrowheads="1"/>
            </p:cNvSpPr>
            <p:nvPr/>
          </p:nvSpPr>
          <p:spPr bwMode="auto">
            <a:xfrm>
              <a:off x="1581" y="3241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5392" name="AutoShape 51"/>
            <p:cNvCxnSpPr>
              <a:cxnSpLocks noChangeShapeType="1"/>
              <a:stCxn id="55391" idx="6"/>
            </p:cNvCxnSpPr>
            <p:nvPr/>
          </p:nvCxnSpPr>
          <p:spPr bwMode="auto">
            <a:xfrm>
              <a:off x="1636" y="3265"/>
              <a:ext cx="44" cy="1"/>
            </a:xfrm>
            <a:prstGeom prst="straightConnector1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55393" name="AutoShape 52"/>
            <p:cNvSpPr>
              <a:spLocks noChangeArrowheads="1"/>
            </p:cNvSpPr>
            <p:nvPr/>
          </p:nvSpPr>
          <p:spPr bwMode="auto">
            <a:xfrm>
              <a:off x="1245" y="2903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5394" name="AutoShape 53"/>
            <p:cNvCxnSpPr>
              <a:cxnSpLocks noChangeShapeType="1"/>
              <a:stCxn id="55393" idx="6"/>
            </p:cNvCxnSpPr>
            <p:nvPr/>
          </p:nvCxnSpPr>
          <p:spPr bwMode="auto">
            <a:xfrm>
              <a:off x="1300" y="2927"/>
              <a:ext cx="44" cy="1"/>
            </a:xfrm>
            <a:prstGeom prst="straightConnector1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55395" name="AutoShape 54"/>
            <p:cNvSpPr>
              <a:spLocks noChangeArrowheads="1"/>
            </p:cNvSpPr>
            <p:nvPr/>
          </p:nvSpPr>
          <p:spPr bwMode="auto">
            <a:xfrm>
              <a:off x="808" y="3244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5396" name="AutoShape 55"/>
            <p:cNvCxnSpPr>
              <a:cxnSpLocks noChangeShapeType="1"/>
              <a:stCxn id="55395" idx="6"/>
            </p:cNvCxnSpPr>
            <p:nvPr/>
          </p:nvCxnSpPr>
          <p:spPr bwMode="auto">
            <a:xfrm>
              <a:off x="863" y="3268"/>
              <a:ext cx="44" cy="1"/>
            </a:xfrm>
            <a:prstGeom prst="straightConnector1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</p:cxnSp>
      </p:grpSp>
      <p:grpSp>
        <p:nvGrpSpPr>
          <p:cNvPr id="7" name="Group 124"/>
          <p:cNvGrpSpPr>
            <a:grpSpLocks/>
          </p:cNvGrpSpPr>
          <p:nvPr/>
        </p:nvGrpSpPr>
        <p:grpSpPr bwMode="auto">
          <a:xfrm>
            <a:off x="6096000" y="4495800"/>
            <a:ext cx="2292350" cy="1371600"/>
            <a:chOff x="3840" y="2832"/>
            <a:chExt cx="1444" cy="864"/>
          </a:xfrm>
        </p:grpSpPr>
        <p:sp>
          <p:nvSpPr>
            <p:cNvPr id="55343" name="Oval 69"/>
            <p:cNvSpPr>
              <a:spLocks noChangeArrowheads="1"/>
            </p:cNvSpPr>
            <p:nvPr/>
          </p:nvSpPr>
          <p:spPr bwMode="auto">
            <a:xfrm>
              <a:off x="4464" y="2832"/>
              <a:ext cx="192" cy="19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rebuchet MS" pitchFamily="34" charset="0"/>
                </a:rPr>
                <a:t>A</a:t>
              </a:r>
            </a:p>
          </p:txBody>
        </p:sp>
        <p:sp>
          <p:nvSpPr>
            <p:cNvPr id="55344" name="Oval 70"/>
            <p:cNvSpPr>
              <a:spLocks noChangeArrowheads="1"/>
            </p:cNvSpPr>
            <p:nvPr/>
          </p:nvSpPr>
          <p:spPr bwMode="auto">
            <a:xfrm>
              <a:off x="4032" y="3168"/>
              <a:ext cx="192" cy="19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rebuchet MS" pitchFamily="34" charset="0"/>
                </a:rPr>
                <a:t>B</a:t>
              </a:r>
            </a:p>
          </p:txBody>
        </p:sp>
        <p:sp>
          <p:nvSpPr>
            <p:cNvPr id="55345" name="Oval 71"/>
            <p:cNvSpPr>
              <a:spLocks noChangeArrowheads="1"/>
            </p:cNvSpPr>
            <p:nvPr/>
          </p:nvSpPr>
          <p:spPr bwMode="auto">
            <a:xfrm>
              <a:off x="4800" y="3168"/>
              <a:ext cx="192" cy="19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rebuchet MS" pitchFamily="34" charset="0"/>
                </a:rPr>
                <a:t>C</a:t>
              </a:r>
            </a:p>
          </p:txBody>
        </p:sp>
        <p:sp>
          <p:nvSpPr>
            <p:cNvPr id="55346" name="Oval 72"/>
            <p:cNvSpPr>
              <a:spLocks noChangeArrowheads="1"/>
            </p:cNvSpPr>
            <p:nvPr/>
          </p:nvSpPr>
          <p:spPr bwMode="auto">
            <a:xfrm>
              <a:off x="3840" y="3504"/>
              <a:ext cx="192" cy="19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rebuchet MS" pitchFamily="34" charset="0"/>
                </a:rPr>
                <a:t>D</a:t>
              </a:r>
            </a:p>
          </p:txBody>
        </p:sp>
        <p:sp>
          <p:nvSpPr>
            <p:cNvPr id="55347" name="Oval 73"/>
            <p:cNvSpPr>
              <a:spLocks noChangeArrowheads="1"/>
            </p:cNvSpPr>
            <p:nvPr/>
          </p:nvSpPr>
          <p:spPr bwMode="auto">
            <a:xfrm>
              <a:off x="4224" y="3504"/>
              <a:ext cx="192" cy="19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rebuchet MS" pitchFamily="34" charset="0"/>
                </a:rPr>
                <a:t>E</a:t>
              </a:r>
            </a:p>
          </p:txBody>
        </p:sp>
        <p:sp>
          <p:nvSpPr>
            <p:cNvPr id="55348" name="Oval 74"/>
            <p:cNvSpPr>
              <a:spLocks noChangeArrowheads="1"/>
            </p:cNvSpPr>
            <p:nvPr/>
          </p:nvSpPr>
          <p:spPr bwMode="auto">
            <a:xfrm>
              <a:off x="4608" y="3504"/>
              <a:ext cx="192" cy="19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rebuchet MS" pitchFamily="34" charset="0"/>
                </a:rPr>
                <a:t>F</a:t>
              </a:r>
            </a:p>
          </p:txBody>
        </p:sp>
        <p:sp>
          <p:nvSpPr>
            <p:cNvPr id="55349" name="Oval 75"/>
            <p:cNvSpPr>
              <a:spLocks noChangeArrowheads="1"/>
            </p:cNvSpPr>
            <p:nvPr/>
          </p:nvSpPr>
          <p:spPr bwMode="auto">
            <a:xfrm>
              <a:off x="4992" y="3504"/>
              <a:ext cx="192" cy="19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rebuchet MS" pitchFamily="34" charset="0"/>
                </a:rPr>
                <a:t>G</a:t>
              </a:r>
            </a:p>
          </p:txBody>
        </p:sp>
        <p:cxnSp>
          <p:nvCxnSpPr>
            <p:cNvPr id="55350" name="AutoShape 76"/>
            <p:cNvCxnSpPr>
              <a:cxnSpLocks noChangeShapeType="1"/>
              <a:stCxn id="55343" idx="3"/>
              <a:endCxn id="55344" idx="7"/>
            </p:cNvCxnSpPr>
            <p:nvPr/>
          </p:nvCxnSpPr>
          <p:spPr bwMode="auto">
            <a:xfrm flipH="1">
              <a:off x="4196" y="3003"/>
              <a:ext cx="296" cy="186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5351" name="AutoShape 77"/>
            <p:cNvCxnSpPr>
              <a:cxnSpLocks noChangeShapeType="1"/>
              <a:stCxn id="55343" idx="5"/>
              <a:endCxn id="55345" idx="1"/>
            </p:cNvCxnSpPr>
            <p:nvPr/>
          </p:nvCxnSpPr>
          <p:spPr bwMode="auto">
            <a:xfrm>
              <a:off x="4628" y="3003"/>
              <a:ext cx="200" cy="186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5352" name="AutoShape 78"/>
            <p:cNvCxnSpPr>
              <a:cxnSpLocks noChangeShapeType="1"/>
              <a:stCxn id="55344" idx="3"/>
              <a:endCxn id="55346" idx="0"/>
            </p:cNvCxnSpPr>
            <p:nvPr/>
          </p:nvCxnSpPr>
          <p:spPr bwMode="auto">
            <a:xfrm flipH="1">
              <a:off x="3936" y="3339"/>
              <a:ext cx="124" cy="15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5353" name="AutoShape 79"/>
            <p:cNvCxnSpPr>
              <a:cxnSpLocks noChangeShapeType="1"/>
              <a:stCxn id="55344" idx="5"/>
              <a:endCxn id="55347" idx="0"/>
            </p:cNvCxnSpPr>
            <p:nvPr/>
          </p:nvCxnSpPr>
          <p:spPr bwMode="auto">
            <a:xfrm>
              <a:off x="4196" y="3339"/>
              <a:ext cx="124" cy="15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5354" name="AutoShape 80"/>
            <p:cNvCxnSpPr>
              <a:cxnSpLocks noChangeShapeType="1"/>
              <a:stCxn id="55345" idx="3"/>
              <a:endCxn id="55348" idx="0"/>
            </p:cNvCxnSpPr>
            <p:nvPr/>
          </p:nvCxnSpPr>
          <p:spPr bwMode="auto">
            <a:xfrm flipH="1">
              <a:off x="4704" y="3339"/>
              <a:ext cx="124" cy="15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5355" name="AutoShape 81"/>
            <p:cNvCxnSpPr>
              <a:cxnSpLocks noChangeShapeType="1"/>
              <a:stCxn id="55345" idx="5"/>
              <a:endCxn id="55349" idx="0"/>
            </p:cNvCxnSpPr>
            <p:nvPr/>
          </p:nvCxnSpPr>
          <p:spPr bwMode="auto">
            <a:xfrm>
              <a:off x="4964" y="3339"/>
              <a:ext cx="124" cy="15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5356" name="AutoShape 82"/>
            <p:cNvSpPr>
              <a:spLocks noChangeArrowheads="1"/>
            </p:cNvSpPr>
            <p:nvPr/>
          </p:nvSpPr>
          <p:spPr bwMode="auto">
            <a:xfrm flipH="1">
              <a:off x="4707" y="2900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5357" name="AutoShape 83"/>
            <p:cNvCxnSpPr>
              <a:cxnSpLocks noChangeShapeType="1"/>
              <a:stCxn id="55356" idx="6"/>
            </p:cNvCxnSpPr>
            <p:nvPr/>
          </p:nvCxnSpPr>
          <p:spPr bwMode="auto">
            <a:xfrm flipH="1">
              <a:off x="4656" y="2923"/>
              <a:ext cx="44" cy="1"/>
            </a:xfrm>
            <a:prstGeom prst="straightConnector1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55358" name="AutoShape 84"/>
            <p:cNvSpPr>
              <a:spLocks noChangeArrowheads="1"/>
            </p:cNvSpPr>
            <p:nvPr/>
          </p:nvSpPr>
          <p:spPr bwMode="auto">
            <a:xfrm flipH="1">
              <a:off x="4275" y="3231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5359" name="AutoShape 85"/>
            <p:cNvCxnSpPr>
              <a:cxnSpLocks noChangeShapeType="1"/>
              <a:stCxn id="55358" idx="6"/>
            </p:cNvCxnSpPr>
            <p:nvPr/>
          </p:nvCxnSpPr>
          <p:spPr bwMode="auto">
            <a:xfrm flipH="1">
              <a:off x="4224" y="3254"/>
              <a:ext cx="44" cy="1"/>
            </a:xfrm>
            <a:prstGeom prst="straightConnector1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55360" name="AutoShape 86"/>
            <p:cNvSpPr>
              <a:spLocks noChangeArrowheads="1"/>
            </p:cNvSpPr>
            <p:nvPr/>
          </p:nvSpPr>
          <p:spPr bwMode="auto">
            <a:xfrm flipH="1">
              <a:off x="5045" y="3249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5361" name="AutoShape 87"/>
            <p:cNvCxnSpPr>
              <a:cxnSpLocks noChangeShapeType="1"/>
              <a:stCxn id="55360" idx="6"/>
            </p:cNvCxnSpPr>
            <p:nvPr/>
          </p:nvCxnSpPr>
          <p:spPr bwMode="auto">
            <a:xfrm flipH="1">
              <a:off x="4994" y="3272"/>
              <a:ext cx="44" cy="1"/>
            </a:xfrm>
            <a:prstGeom prst="straightConnector1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55362" name="AutoShape 88"/>
            <p:cNvSpPr>
              <a:spLocks noChangeArrowheads="1"/>
            </p:cNvSpPr>
            <p:nvPr/>
          </p:nvSpPr>
          <p:spPr bwMode="auto">
            <a:xfrm flipH="1">
              <a:off x="4084" y="3572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5363" name="AutoShape 89"/>
            <p:cNvCxnSpPr>
              <a:cxnSpLocks noChangeShapeType="1"/>
              <a:stCxn id="55362" idx="6"/>
            </p:cNvCxnSpPr>
            <p:nvPr/>
          </p:nvCxnSpPr>
          <p:spPr bwMode="auto">
            <a:xfrm flipH="1">
              <a:off x="4033" y="3595"/>
              <a:ext cx="44" cy="1"/>
            </a:xfrm>
            <a:prstGeom prst="straightConnector1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55364" name="AutoShape 90"/>
            <p:cNvSpPr>
              <a:spLocks noChangeArrowheads="1"/>
            </p:cNvSpPr>
            <p:nvPr/>
          </p:nvSpPr>
          <p:spPr bwMode="auto">
            <a:xfrm flipH="1">
              <a:off x="4464" y="3571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5365" name="AutoShape 91"/>
            <p:cNvCxnSpPr>
              <a:cxnSpLocks noChangeShapeType="1"/>
              <a:stCxn id="55364" idx="6"/>
            </p:cNvCxnSpPr>
            <p:nvPr/>
          </p:nvCxnSpPr>
          <p:spPr bwMode="auto">
            <a:xfrm flipH="1">
              <a:off x="4413" y="3594"/>
              <a:ext cx="44" cy="1"/>
            </a:xfrm>
            <a:prstGeom prst="straightConnector1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55366" name="AutoShape 92"/>
            <p:cNvSpPr>
              <a:spLocks noChangeArrowheads="1"/>
            </p:cNvSpPr>
            <p:nvPr/>
          </p:nvSpPr>
          <p:spPr bwMode="auto">
            <a:xfrm flipH="1">
              <a:off x="4851" y="3566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5367" name="AutoShape 93"/>
            <p:cNvCxnSpPr>
              <a:cxnSpLocks noChangeShapeType="1"/>
              <a:stCxn id="55366" idx="6"/>
            </p:cNvCxnSpPr>
            <p:nvPr/>
          </p:nvCxnSpPr>
          <p:spPr bwMode="auto">
            <a:xfrm flipH="1">
              <a:off x="4800" y="3589"/>
              <a:ext cx="44" cy="1"/>
            </a:xfrm>
            <a:prstGeom prst="straightConnector1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55368" name="AutoShape 94"/>
            <p:cNvSpPr>
              <a:spLocks noChangeArrowheads="1"/>
            </p:cNvSpPr>
            <p:nvPr/>
          </p:nvSpPr>
          <p:spPr bwMode="auto">
            <a:xfrm flipH="1">
              <a:off x="5236" y="3576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5369" name="AutoShape 95"/>
            <p:cNvCxnSpPr>
              <a:cxnSpLocks noChangeShapeType="1"/>
              <a:stCxn id="55368" idx="6"/>
            </p:cNvCxnSpPr>
            <p:nvPr/>
          </p:nvCxnSpPr>
          <p:spPr bwMode="auto">
            <a:xfrm flipH="1">
              <a:off x="5185" y="3599"/>
              <a:ext cx="44" cy="1"/>
            </a:xfrm>
            <a:prstGeom prst="straightConnector1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</p:cxnSp>
      </p:grpSp>
      <p:grpSp>
        <p:nvGrpSpPr>
          <p:cNvPr id="8" name="Group 122"/>
          <p:cNvGrpSpPr>
            <a:grpSpLocks/>
          </p:cNvGrpSpPr>
          <p:nvPr/>
        </p:nvGrpSpPr>
        <p:grpSpPr bwMode="auto">
          <a:xfrm>
            <a:off x="3657600" y="4500563"/>
            <a:ext cx="2133600" cy="1557337"/>
            <a:chOff x="2304" y="2832"/>
            <a:chExt cx="1344" cy="981"/>
          </a:xfrm>
        </p:grpSpPr>
        <p:sp>
          <p:nvSpPr>
            <p:cNvPr id="55316" name="Oval 56"/>
            <p:cNvSpPr>
              <a:spLocks noChangeArrowheads="1"/>
            </p:cNvSpPr>
            <p:nvPr/>
          </p:nvSpPr>
          <p:spPr bwMode="auto">
            <a:xfrm>
              <a:off x="2928" y="2832"/>
              <a:ext cx="192" cy="19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rebuchet MS" pitchFamily="34" charset="0"/>
                </a:rPr>
                <a:t>A</a:t>
              </a:r>
            </a:p>
          </p:txBody>
        </p:sp>
        <p:sp>
          <p:nvSpPr>
            <p:cNvPr id="55317" name="Oval 57"/>
            <p:cNvSpPr>
              <a:spLocks noChangeArrowheads="1"/>
            </p:cNvSpPr>
            <p:nvPr/>
          </p:nvSpPr>
          <p:spPr bwMode="auto">
            <a:xfrm>
              <a:off x="2496" y="3168"/>
              <a:ext cx="192" cy="19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rebuchet MS" pitchFamily="34" charset="0"/>
                </a:rPr>
                <a:t>B</a:t>
              </a:r>
            </a:p>
          </p:txBody>
        </p:sp>
        <p:sp>
          <p:nvSpPr>
            <p:cNvPr id="55318" name="Oval 58"/>
            <p:cNvSpPr>
              <a:spLocks noChangeArrowheads="1"/>
            </p:cNvSpPr>
            <p:nvPr/>
          </p:nvSpPr>
          <p:spPr bwMode="auto">
            <a:xfrm>
              <a:off x="3264" y="3168"/>
              <a:ext cx="192" cy="19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rebuchet MS" pitchFamily="34" charset="0"/>
                </a:rPr>
                <a:t>C</a:t>
              </a:r>
            </a:p>
          </p:txBody>
        </p:sp>
        <p:sp>
          <p:nvSpPr>
            <p:cNvPr id="55319" name="Oval 59"/>
            <p:cNvSpPr>
              <a:spLocks noChangeArrowheads="1"/>
            </p:cNvSpPr>
            <p:nvPr/>
          </p:nvSpPr>
          <p:spPr bwMode="auto">
            <a:xfrm>
              <a:off x="2304" y="3504"/>
              <a:ext cx="192" cy="19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rebuchet MS" pitchFamily="34" charset="0"/>
                </a:rPr>
                <a:t>D</a:t>
              </a:r>
            </a:p>
          </p:txBody>
        </p:sp>
        <p:sp>
          <p:nvSpPr>
            <p:cNvPr id="55320" name="Oval 60"/>
            <p:cNvSpPr>
              <a:spLocks noChangeArrowheads="1"/>
            </p:cNvSpPr>
            <p:nvPr/>
          </p:nvSpPr>
          <p:spPr bwMode="auto">
            <a:xfrm>
              <a:off x="2688" y="3504"/>
              <a:ext cx="192" cy="19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rebuchet MS" pitchFamily="34" charset="0"/>
                </a:rPr>
                <a:t>E</a:t>
              </a:r>
            </a:p>
          </p:txBody>
        </p:sp>
        <p:sp>
          <p:nvSpPr>
            <p:cNvPr id="55321" name="Oval 61"/>
            <p:cNvSpPr>
              <a:spLocks noChangeArrowheads="1"/>
            </p:cNvSpPr>
            <p:nvPr/>
          </p:nvSpPr>
          <p:spPr bwMode="auto">
            <a:xfrm>
              <a:off x="3072" y="3504"/>
              <a:ext cx="192" cy="19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rebuchet MS" pitchFamily="34" charset="0"/>
                </a:rPr>
                <a:t>F</a:t>
              </a:r>
            </a:p>
          </p:txBody>
        </p:sp>
        <p:sp>
          <p:nvSpPr>
            <p:cNvPr id="55322" name="Oval 62"/>
            <p:cNvSpPr>
              <a:spLocks noChangeArrowheads="1"/>
            </p:cNvSpPr>
            <p:nvPr/>
          </p:nvSpPr>
          <p:spPr bwMode="auto">
            <a:xfrm>
              <a:off x="3456" y="3504"/>
              <a:ext cx="192" cy="192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rebuchet MS" pitchFamily="34" charset="0"/>
                </a:rPr>
                <a:t>G</a:t>
              </a:r>
            </a:p>
          </p:txBody>
        </p:sp>
        <p:cxnSp>
          <p:nvCxnSpPr>
            <p:cNvPr id="55323" name="AutoShape 63"/>
            <p:cNvCxnSpPr>
              <a:cxnSpLocks noChangeShapeType="1"/>
              <a:stCxn id="55316" idx="3"/>
              <a:endCxn id="55317" idx="7"/>
            </p:cNvCxnSpPr>
            <p:nvPr/>
          </p:nvCxnSpPr>
          <p:spPr bwMode="auto">
            <a:xfrm flipH="1">
              <a:off x="2660" y="3003"/>
              <a:ext cx="296" cy="186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5324" name="AutoShape 64"/>
            <p:cNvCxnSpPr>
              <a:cxnSpLocks noChangeShapeType="1"/>
              <a:stCxn id="55316" idx="5"/>
              <a:endCxn id="55318" idx="1"/>
            </p:cNvCxnSpPr>
            <p:nvPr/>
          </p:nvCxnSpPr>
          <p:spPr bwMode="auto">
            <a:xfrm>
              <a:off x="3092" y="3003"/>
              <a:ext cx="200" cy="186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5325" name="AutoShape 65"/>
            <p:cNvCxnSpPr>
              <a:cxnSpLocks noChangeShapeType="1"/>
              <a:stCxn id="55317" idx="3"/>
              <a:endCxn id="55319" idx="0"/>
            </p:cNvCxnSpPr>
            <p:nvPr/>
          </p:nvCxnSpPr>
          <p:spPr bwMode="auto">
            <a:xfrm flipH="1">
              <a:off x="2400" y="3339"/>
              <a:ext cx="124" cy="15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5326" name="AutoShape 66"/>
            <p:cNvCxnSpPr>
              <a:cxnSpLocks noChangeShapeType="1"/>
              <a:stCxn id="55317" idx="5"/>
              <a:endCxn id="55320" idx="0"/>
            </p:cNvCxnSpPr>
            <p:nvPr/>
          </p:nvCxnSpPr>
          <p:spPr bwMode="auto">
            <a:xfrm>
              <a:off x="2660" y="3339"/>
              <a:ext cx="124" cy="15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5327" name="AutoShape 67"/>
            <p:cNvCxnSpPr>
              <a:cxnSpLocks noChangeShapeType="1"/>
              <a:stCxn id="55318" idx="3"/>
              <a:endCxn id="55321" idx="0"/>
            </p:cNvCxnSpPr>
            <p:nvPr/>
          </p:nvCxnSpPr>
          <p:spPr bwMode="auto">
            <a:xfrm flipH="1">
              <a:off x="3168" y="3339"/>
              <a:ext cx="124" cy="15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5328" name="AutoShape 68"/>
            <p:cNvCxnSpPr>
              <a:cxnSpLocks noChangeShapeType="1"/>
              <a:stCxn id="55318" idx="5"/>
              <a:endCxn id="55322" idx="0"/>
            </p:cNvCxnSpPr>
            <p:nvPr/>
          </p:nvCxnSpPr>
          <p:spPr bwMode="auto">
            <a:xfrm>
              <a:off x="3428" y="3339"/>
              <a:ext cx="124" cy="158"/>
            </a:xfrm>
            <a:prstGeom prst="straightConnector1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5329" name="AutoShape 96"/>
            <p:cNvSpPr>
              <a:spLocks noChangeArrowheads="1"/>
            </p:cNvSpPr>
            <p:nvPr/>
          </p:nvSpPr>
          <p:spPr bwMode="auto">
            <a:xfrm rot="5400000" flipH="1">
              <a:off x="3000" y="3096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5330" name="AutoShape 98"/>
            <p:cNvCxnSpPr>
              <a:cxnSpLocks noChangeShapeType="1"/>
              <a:stCxn id="55329" idx="6"/>
              <a:endCxn id="55316" idx="4"/>
            </p:cNvCxnSpPr>
            <p:nvPr/>
          </p:nvCxnSpPr>
          <p:spPr bwMode="auto">
            <a:xfrm flipV="1">
              <a:off x="3024" y="3031"/>
              <a:ext cx="0" cy="58"/>
            </a:xfrm>
            <a:prstGeom prst="straightConnector1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55331" name="AutoShape 99"/>
            <p:cNvSpPr>
              <a:spLocks noChangeArrowheads="1"/>
            </p:cNvSpPr>
            <p:nvPr/>
          </p:nvSpPr>
          <p:spPr bwMode="auto">
            <a:xfrm rot="5400000" flipH="1">
              <a:off x="2560" y="3424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5332" name="AutoShape 100"/>
            <p:cNvCxnSpPr>
              <a:cxnSpLocks noChangeShapeType="1"/>
              <a:stCxn id="55331" idx="6"/>
            </p:cNvCxnSpPr>
            <p:nvPr/>
          </p:nvCxnSpPr>
          <p:spPr bwMode="auto">
            <a:xfrm flipV="1">
              <a:off x="2584" y="3359"/>
              <a:ext cx="0" cy="58"/>
            </a:xfrm>
            <a:prstGeom prst="straightConnector1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55333" name="AutoShape 101"/>
            <p:cNvSpPr>
              <a:spLocks noChangeArrowheads="1"/>
            </p:cNvSpPr>
            <p:nvPr/>
          </p:nvSpPr>
          <p:spPr bwMode="auto">
            <a:xfrm rot="5400000" flipH="1">
              <a:off x="3344" y="3421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5334" name="AutoShape 102"/>
            <p:cNvCxnSpPr>
              <a:cxnSpLocks noChangeShapeType="1"/>
              <a:stCxn id="55333" idx="6"/>
            </p:cNvCxnSpPr>
            <p:nvPr/>
          </p:nvCxnSpPr>
          <p:spPr bwMode="auto">
            <a:xfrm flipV="1">
              <a:off x="3368" y="3356"/>
              <a:ext cx="0" cy="58"/>
            </a:xfrm>
            <a:prstGeom prst="straightConnector1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55335" name="AutoShape 103"/>
            <p:cNvSpPr>
              <a:spLocks noChangeArrowheads="1"/>
            </p:cNvSpPr>
            <p:nvPr/>
          </p:nvSpPr>
          <p:spPr bwMode="auto">
            <a:xfrm rot="5400000" flipH="1">
              <a:off x="2380" y="3764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5336" name="AutoShape 104"/>
            <p:cNvCxnSpPr>
              <a:cxnSpLocks noChangeShapeType="1"/>
              <a:stCxn id="55335" idx="6"/>
            </p:cNvCxnSpPr>
            <p:nvPr/>
          </p:nvCxnSpPr>
          <p:spPr bwMode="auto">
            <a:xfrm flipV="1">
              <a:off x="2404" y="3699"/>
              <a:ext cx="0" cy="58"/>
            </a:xfrm>
            <a:prstGeom prst="straightConnector1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55337" name="AutoShape 105"/>
            <p:cNvSpPr>
              <a:spLocks noChangeArrowheads="1"/>
            </p:cNvSpPr>
            <p:nvPr/>
          </p:nvSpPr>
          <p:spPr bwMode="auto">
            <a:xfrm rot="5400000" flipH="1">
              <a:off x="2760" y="3761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5338" name="AutoShape 106"/>
            <p:cNvCxnSpPr>
              <a:cxnSpLocks noChangeShapeType="1"/>
              <a:stCxn id="55337" idx="6"/>
            </p:cNvCxnSpPr>
            <p:nvPr/>
          </p:nvCxnSpPr>
          <p:spPr bwMode="auto">
            <a:xfrm flipV="1">
              <a:off x="2784" y="3696"/>
              <a:ext cx="0" cy="58"/>
            </a:xfrm>
            <a:prstGeom prst="straightConnector1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55339" name="AutoShape 107"/>
            <p:cNvSpPr>
              <a:spLocks noChangeArrowheads="1"/>
            </p:cNvSpPr>
            <p:nvPr/>
          </p:nvSpPr>
          <p:spPr bwMode="auto">
            <a:xfrm rot="5400000" flipH="1">
              <a:off x="3140" y="3761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5340" name="AutoShape 108"/>
            <p:cNvCxnSpPr>
              <a:cxnSpLocks noChangeShapeType="1"/>
              <a:stCxn id="55339" idx="6"/>
            </p:cNvCxnSpPr>
            <p:nvPr/>
          </p:nvCxnSpPr>
          <p:spPr bwMode="auto">
            <a:xfrm flipV="1">
              <a:off x="3164" y="3696"/>
              <a:ext cx="0" cy="58"/>
            </a:xfrm>
            <a:prstGeom prst="straightConnector1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55341" name="AutoShape 109"/>
            <p:cNvSpPr>
              <a:spLocks noChangeArrowheads="1"/>
            </p:cNvSpPr>
            <p:nvPr/>
          </p:nvSpPr>
          <p:spPr bwMode="auto">
            <a:xfrm rot="5400000" flipH="1">
              <a:off x="3536" y="3765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5342" name="AutoShape 110"/>
            <p:cNvCxnSpPr>
              <a:cxnSpLocks noChangeShapeType="1"/>
              <a:stCxn id="55341" idx="6"/>
            </p:cNvCxnSpPr>
            <p:nvPr/>
          </p:nvCxnSpPr>
          <p:spPr bwMode="auto">
            <a:xfrm flipV="1">
              <a:off x="3560" y="3700"/>
              <a:ext cx="0" cy="58"/>
            </a:xfrm>
            <a:prstGeom prst="straightConnector1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</p:cxnSp>
      </p:grpSp>
      <p:grpSp>
        <p:nvGrpSpPr>
          <p:cNvPr id="9" name="Group 126"/>
          <p:cNvGrpSpPr>
            <a:grpSpLocks/>
          </p:cNvGrpSpPr>
          <p:nvPr/>
        </p:nvGrpSpPr>
        <p:grpSpPr bwMode="auto">
          <a:xfrm>
            <a:off x="914400" y="4391025"/>
            <a:ext cx="2438400" cy="2101850"/>
            <a:chOff x="576" y="2766"/>
            <a:chExt cx="1536" cy="1324"/>
          </a:xfrm>
        </p:grpSpPr>
        <p:sp>
          <p:nvSpPr>
            <p:cNvPr id="55314" name="Freeform 111"/>
            <p:cNvSpPr>
              <a:spLocks/>
            </p:cNvSpPr>
            <p:nvPr/>
          </p:nvSpPr>
          <p:spPr bwMode="auto">
            <a:xfrm>
              <a:off x="597" y="2766"/>
              <a:ext cx="1391" cy="1055"/>
            </a:xfrm>
            <a:custGeom>
              <a:avLst/>
              <a:gdLst>
                <a:gd name="T0" fmla="*/ 683 w 1391"/>
                <a:gd name="T1" fmla="*/ 0 h 1055"/>
                <a:gd name="T2" fmla="*/ 678 w 1391"/>
                <a:gd name="T3" fmla="*/ 70 h 1055"/>
                <a:gd name="T4" fmla="*/ 661 w 1391"/>
                <a:gd name="T5" fmla="*/ 167 h 1055"/>
                <a:gd name="T6" fmla="*/ 555 w 1391"/>
                <a:gd name="T7" fmla="*/ 242 h 1055"/>
                <a:gd name="T8" fmla="*/ 485 w 1391"/>
                <a:gd name="T9" fmla="*/ 277 h 1055"/>
                <a:gd name="T10" fmla="*/ 458 w 1391"/>
                <a:gd name="T11" fmla="*/ 285 h 1055"/>
                <a:gd name="T12" fmla="*/ 406 w 1391"/>
                <a:gd name="T13" fmla="*/ 316 h 1055"/>
                <a:gd name="T14" fmla="*/ 326 w 1391"/>
                <a:gd name="T15" fmla="*/ 391 h 1055"/>
                <a:gd name="T16" fmla="*/ 291 w 1391"/>
                <a:gd name="T17" fmla="*/ 417 h 1055"/>
                <a:gd name="T18" fmla="*/ 238 w 1391"/>
                <a:gd name="T19" fmla="*/ 457 h 1055"/>
                <a:gd name="T20" fmla="*/ 216 w 1391"/>
                <a:gd name="T21" fmla="*/ 510 h 1055"/>
                <a:gd name="T22" fmla="*/ 177 w 1391"/>
                <a:gd name="T23" fmla="*/ 576 h 1055"/>
                <a:gd name="T24" fmla="*/ 85 w 1391"/>
                <a:gd name="T25" fmla="*/ 734 h 1055"/>
                <a:gd name="T26" fmla="*/ 32 w 1391"/>
                <a:gd name="T27" fmla="*/ 822 h 1055"/>
                <a:gd name="T28" fmla="*/ 1 w 1391"/>
                <a:gd name="T29" fmla="*/ 914 h 1055"/>
                <a:gd name="T30" fmla="*/ 5 w 1391"/>
                <a:gd name="T31" fmla="*/ 998 h 1055"/>
                <a:gd name="T32" fmla="*/ 120 w 1391"/>
                <a:gd name="T33" fmla="*/ 1055 h 1055"/>
                <a:gd name="T34" fmla="*/ 247 w 1391"/>
                <a:gd name="T35" fmla="*/ 1033 h 1055"/>
                <a:gd name="T36" fmla="*/ 300 w 1391"/>
                <a:gd name="T37" fmla="*/ 1002 h 1055"/>
                <a:gd name="T38" fmla="*/ 331 w 1391"/>
                <a:gd name="T39" fmla="*/ 963 h 1055"/>
                <a:gd name="T40" fmla="*/ 401 w 1391"/>
                <a:gd name="T41" fmla="*/ 857 h 1055"/>
                <a:gd name="T42" fmla="*/ 432 w 1391"/>
                <a:gd name="T43" fmla="*/ 861 h 1055"/>
                <a:gd name="T44" fmla="*/ 449 w 1391"/>
                <a:gd name="T45" fmla="*/ 888 h 1055"/>
                <a:gd name="T46" fmla="*/ 476 w 1391"/>
                <a:gd name="T47" fmla="*/ 971 h 1055"/>
                <a:gd name="T48" fmla="*/ 489 w 1391"/>
                <a:gd name="T49" fmla="*/ 998 h 1055"/>
                <a:gd name="T50" fmla="*/ 529 w 1391"/>
                <a:gd name="T51" fmla="*/ 1011 h 1055"/>
                <a:gd name="T52" fmla="*/ 691 w 1391"/>
                <a:gd name="T53" fmla="*/ 989 h 1055"/>
                <a:gd name="T54" fmla="*/ 735 w 1391"/>
                <a:gd name="T55" fmla="*/ 923 h 1055"/>
                <a:gd name="T56" fmla="*/ 735 w 1391"/>
                <a:gd name="T57" fmla="*/ 800 h 1055"/>
                <a:gd name="T58" fmla="*/ 713 w 1391"/>
                <a:gd name="T59" fmla="*/ 760 h 1055"/>
                <a:gd name="T60" fmla="*/ 704 w 1391"/>
                <a:gd name="T61" fmla="*/ 747 h 1055"/>
                <a:gd name="T62" fmla="*/ 669 w 1391"/>
                <a:gd name="T63" fmla="*/ 668 h 1055"/>
                <a:gd name="T64" fmla="*/ 661 w 1391"/>
                <a:gd name="T65" fmla="*/ 633 h 1055"/>
                <a:gd name="T66" fmla="*/ 665 w 1391"/>
                <a:gd name="T67" fmla="*/ 541 h 1055"/>
                <a:gd name="T68" fmla="*/ 810 w 1391"/>
                <a:gd name="T69" fmla="*/ 448 h 1055"/>
                <a:gd name="T70" fmla="*/ 986 w 1391"/>
                <a:gd name="T71" fmla="*/ 483 h 1055"/>
                <a:gd name="T72" fmla="*/ 986 w 1391"/>
                <a:gd name="T73" fmla="*/ 562 h 1055"/>
                <a:gd name="T74" fmla="*/ 968 w 1391"/>
                <a:gd name="T75" fmla="*/ 589 h 1055"/>
                <a:gd name="T76" fmla="*/ 920 w 1391"/>
                <a:gd name="T77" fmla="*/ 655 h 1055"/>
                <a:gd name="T78" fmla="*/ 854 w 1391"/>
                <a:gd name="T79" fmla="*/ 725 h 1055"/>
                <a:gd name="T80" fmla="*/ 823 w 1391"/>
                <a:gd name="T81" fmla="*/ 760 h 1055"/>
                <a:gd name="T82" fmla="*/ 801 w 1391"/>
                <a:gd name="T83" fmla="*/ 800 h 1055"/>
                <a:gd name="T84" fmla="*/ 788 w 1391"/>
                <a:gd name="T85" fmla="*/ 839 h 1055"/>
                <a:gd name="T86" fmla="*/ 792 w 1391"/>
                <a:gd name="T87" fmla="*/ 897 h 1055"/>
                <a:gd name="T88" fmla="*/ 938 w 1391"/>
                <a:gd name="T89" fmla="*/ 1029 h 1055"/>
                <a:gd name="T90" fmla="*/ 1043 w 1391"/>
                <a:gd name="T91" fmla="*/ 1011 h 1055"/>
                <a:gd name="T92" fmla="*/ 1091 w 1391"/>
                <a:gd name="T93" fmla="*/ 963 h 1055"/>
                <a:gd name="T94" fmla="*/ 1105 w 1391"/>
                <a:gd name="T95" fmla="*/ 949 h 1055"/>
                <a:gd name="T96" fmla="*/ 1109 w 1391"/>
                <a:gd name="T97" fmla="*/ 787 h 1055"/>
                <a:gd name="T98" fmla="*/ 1135 w 1391"/>
                <a:gd name="T99" fmla="*/ 690 h 1055"/>
                <a:gd name="T100" fmla="*/ 1166 w 1391"/>
                <a:gd name="T101" fmla="*/ 694 h 1055"/>
                <a:gd name="T102" fmla="*/ 1184 w 1391"/>
                <a:gd name="T103" fmla="*/ 752 h 1055"/>
                <a:gd name="T104" fmla="*/ 1206 w 1391"/>
                <a:gd name="T105" fmla="*/ 839 h 1055"/>
                <a:gd name="T106" fmla="*/ 1228 w 1391"/>
                <a:gd name="T107" fmla="*/ 936 h 1055"/>
                <a:gd name="T108" fmla="*/ 1259 w 1391"/>
                <a:gd name="T109" fmla="*/ 989 h 1055"/>
                <a:gd name="T110" fmla="*/ 1324 w 1391"/>
                <a:gd name="T111" fmla="*/ 1033 h 1055"/>
                <a:gd name="T112" fmla="*/ 1382 w 1391"/>
                <a:gd name="T113" fmla="*/ 1051 h 105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391"/>
                <a:gd name="T172" fmla="*/ 0 h 1055"/>
                <a:gd name="T173" fmla="*/ 1391 w 1391"/>
                <a:gd name="T174" fmla="*/ 1055 h 105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391" h="1055">
                  <a:moveTo>
                    <a:pt x="683" y="0"/>
                  </a:moveTo>
                  <a:cubicBezTo>
                    <a:pt x="690" y="24"/>
                    <a:pt x="684" y="47"/>
                    <a:pt x="678" y="70"/>
                  </a:cubicBezTo>
                  <a:cubicBezTo>
                    <a:pt x="677" y="83"/>
                    <a:pt x="671" y="154"/>
                    <a:pt x="661" y="167"/>
                  </a:cubicBezTo>
                  <a:cubicBezTo>
                    <a:pt x="639" y="194"/>
                    <a:pt x="585" y="224"/>
                    <a:pt x="555" y="242"/>
                  </a:cubicBezTo>
                  <a:cubicBezTo>
                    <a:pt x="534" y="255"/>
                    <a:pt x="508" y="268"/>
                    <a:pt x="485" y="277"/>
                  </a:cubicBezTo>
                  <a:cubicBezTo>
                    <a:pt x="476" y="280"/>
                    <a:pt x="458" y="285"/>
                    <a:pt x="458" y="285"/>
                  </a:cubicBezTo>
                  <a:cubicBezTo>
                    <a:pt x="440" y="298"/>
                    <a:pt x="426" y="310"/>
                    <a:pt x="406" y="316"/>
                  </a:cubicBezTo>
                  <a:cubicBezTo>
                    <a:pt x="379" y="341"/>
                    <a:pt x="358" y="371"/>
                    <a:pt x="326" y="391"/>
                  </a:cubicBezTo>
                  <a:cubicBezTo>
                    <a:pt x="316" y="407"/>
                    <a:pt x="307" y="407"/>
                    <a:pt x="291" y="417"/>
                  </a:cubicBezTo>
                  <a:cubicBezTo>
                    <a:pt x="272" y="430"/>
                    <a:pt x="257" y="445"/>
                    <a:pt x="238" y="457"/>
                  </a:cubicBezTo>
                  <a:cubicBezTo>
                    <a:pt x="232" y="477"/>
                    <a:pt x="228" y="493"/>
                    <a:pt x="216" y="510"/>
                  </a:cubicBezTo>
                  <a:cubicBezTo>
                    <a:pt x="209" y="533"/>
                    <a:pt x="190" y="555"/>
                    <a:pt x="177" y="576"/>
                  </a:cubicBezTo>
                  <a:cubicBezTo>
                    <a:pt x="144" y="628"/>
                    <a:pt x="130" y="689"/>
                    <a:pt x="85" y="734"/>
                  </a:cubicBezTo>
                  <a:cubicBezTo>
                    <a:pt x="73" y="766"/>
                    <a:pt x="48" y="792"/>
                    <a:pt x="32" y="822"/>
                  </a:cubicBezTo>
                  <a:cubicBezTo>
                    <a:pt x="18" y="848"/>
                    <a:pt x="10" y="885"/>
                    <a:pt x="1" y="914"/>
                  </a:cubicBezTo>
                  <a:cubicBezTo>
                    <a:pt x="2" y="942"/>
                    <a:pt x="0" y="971"/>
                    <a:pt x="5" y="998"/>
                  </a:cubicBezTo>
                  <a:cubicBezTo>
                    <a:pt x="13" y="1038"/>
                    <a:pt x="89" y="1045"/>
                    <a:pt x="120" y="1055"/>
                  </a:cubicBezTo>
                  <a:cubicBezTo>
                    <a:pt x="168" y="1052"/>
                    <a:pt x="203" y="1047"/>
                    <a:pt x="247" y="1033"/>
                  </a:cubicBezTo>
                  <a:cubicBezTo>
                    <a:pt x="265" y="1021"/>
                    <a:pt x="280" y="1010"/>
                    <a:pt x="300" y="1002"/>
                  </a:cubicBezTo>
                  <a:cubicBezTo>
                    <a:pt x="312" y="990"/>
                    <a:pt x="331" y="963"/>
                    <a:pt x="331" y="963"/>
                  </a:cubicBezTo>
                  <a:cubicBezTo>
                    <a:pt x="342" y="924"/>
                    <a:pt x="360" y="870"/>
                    <a:pt x="401" y="857"/>
                  </a:cubicBezTo>
                  <a:cubicBezTo>
                    <a:pt x="411" y="858"/>
                    <a:pt x="422" y="857"/>
                    <a:pt x="432" y="861"/>
                  </a:cubicBezTo>
                  <a:cubicBezTo>
                    <a:pt x="445" y="866"/>
                    <a:pt x="445" y="877"/>
                    <a:pt x="449" y="888"/>
                  </a:cubicBezTo>
                  <a:cubicBezTo>
                    <a:pt x="458" y="915"/>
                    <a:pt x="467" y="943"/>
                    <a:pt x="476" y="971"/>
                  </a:cubicBezTo>
                  <a:cubicBezTo>
                    <a:pt x="479" y="981"/>
                    <a:pt x="479" y="991"/>
                    <a:pt x="489" y="998"/>
                  </a:cubicBezTo>
                  <a:cubicBezTo>
                    <a:pt x="497" y="1005"/>
                    <a:pt x="519" y="1008"/>
                    <a:pt x="529" y="1011"/>
                  </a:cubicBezTo>
                  <a:cubicBezTo>
                    <a:pt x="590" y="1008"/>
                    <a:pt x="635" y="1006"/>
                    <a:pt x="691" y="989"/>
                  </a:cubicBezTo>
                  <a:cubicBezTo>
                    <a:pt x="706" y="967"/>
                    <a:pt x="720" y="945"/>
                    <a:pt x="735" y="923"/>
                  </a:cubicBezTo>
                  <a:cubicBezTo>
                    <a:pt x="749" y="873"/>
                    <a:pt x="743" y="902"/>
                    <a:pt x="735" y="800"/>
                  </a:cubicBezTo>
                  <a:cubicBezTo>
                    <a:pt x="734" y="786"/>
                    <a:pt x="719" y="769"/>
                    <a:pt x="713" y="760"/>
                  </a:cubicBezTo>
                  <a:cubicBezTo>
                    <a:pt x="710" y="756"/>
                    <a:pt x="704" y="747"/>
                    <a:pt x="704" y="747"/>
                  </a:cubicBezTo>
                  <a:cubicBezTo>
                    <a:pt x="695" y="719"/>
                    <a:pt x="686" y="692"/>
                    <a:pt x="669" y="668"/>
                  </a:cubicBezTo>
                  <a:cubicBezTo>
                    <a:pt x="667" y="656"/>
                    <a:pt x="661" y="645"/>
                    <a:pt x="661" y="633"/>
                  </a:cubicBezTo>
                  <a:cubicBezTo>
                    <a:pt x="661" y="602"/>
                    <a:pt x="663" y="572"/>
                    <a:pt x="665" y="541"/>
                  </a:cubicBezTo>
                  <a:cubicBezTo>
                    <a:pt x="670" y="481"/>
                    <a:pt x="767" y="465"/>
                    <a:pt x="810" y="448"/>
                  </a:cubicBezTo>
                  <a:cubicBezTo>
                    <a:pt x="880" y="452"/>
                    <a:pt x="929" y="448"/>
                    <a:pt x="986" y="483"/>
                  </a:cubicBezTo>
                  <a:cubicBezTo>
                    <a:pt x="1005" y="512"/>
                    <a:pt x="996" y="530"/>
                    <a:pt x="986" y="562"/>
                  </a:cubicBezTo>
                  <a:cubicBezTo>
                    <a:pt x="983" y="572"/>
                    <a:pt x="968" y="589"/>
                    <a:pt x="968" y="589"/>
                  </a:cubicBezTo>
                  <a:cubicBezTo>
                    <a:pt x="960" y="614"/>
                    <a:pt x="935" y="633"/>
                    <a:pt x="920" y="655"/>
                  </a:cubicBezTo>
                  <a:cubicBezTo>
                    <a:pt x="911" y="684"/>
                    <a:pt x="878" y="708"/>
                    <a:pt x="854" y="725"/>
                  </a:cubicBezTo>
                  <a:cubicBezTo>
                    <a:pt x="833" y="756"/>
                    <a:pt x="845" y="746"/>
                    <a:pt x="823" y="760"/>
                  </a:cubicBezTo>
                  <a:cubicBezTo>
                    <a:pt x="819" y="775"/>
                    <a:pt x="801" y="800"/>
                    <a:pt x="801" y="800"/>
                  </a:cubicBezTo>
                  <a:cubicBezTo>
                    <a:pt x="797" y="813"/>
                    <a:pt x="792" y="826"/>
                    <a:pt x="788" y="839"/>
                  </a:cubicBezTo>
                  <a:cubicBezTo>
                    <a:pt x="789" y="858"/>
                    <a:pt x="790" y="878"/>
                    <a:pt x="792" y="897"/>
                  </a:cubicBezTo>
                  <a:cubicBezTo>
                    <a:pt x="802" y="994"/>
                    <a:pt x="856" y="1006"/>
                    <a:pt x="938" y="1029"/>
                  </a:cubicBezTo>
                  <a:cubicBezTo>
                    <a:pt x="978" y="1025"/>
                    <a:pt x="1007" y="1022"/>
                    <a:pt x="1043" y="1011"/>
                  </a:cubicBezTo>
                  <a:cubicBezTo>
                    <a:pt x="1061" y="998"/>
                    <a:pt x="1075" y="979"/>
                    <a:pt x="1091" y="963"/>
                  </a:cubicBezTo>
                  <a:cubicBezTo>
                    <a:pt x="1096" y="958"/>
                    <a:pt x="1105" y="949"/>
                    <a:pt x="1105" y="949"/>
                  </a:cubicBezTo>
                  <a:cubicBezTo>
                    <a:pt x="1126" y="880"/>
                    <a:pt x="1113" y="932"/>
                    <a:pt x="1109" y="787"/>
                  </a:cubicBezTo>
                  <a:cubicBezTo>
                    <a:pt x="1112" y="731"/>
                    <a:pt x="1098" y="716"/>
                    <a:pt x="1135" y="690"/>
                  </a:cubicBezTo>
                  <a:cubicBezTo>
                    <a:pt x="1145" y="691"/>
                    <a:pt x="1156" y="690"/>
                    <a:pt x="1166" y="694"/>
                  </a:cubicBezTo>
                  <a:cubicBezTo>
                    <a:pt x="1181" y="701"/>
                    <a:pt x="1180" y="738"/>
                    <a:pt x="1184" y="752"/>
                  </a:cubicBezTo>
                  <a:cubicBezTo>
                    <a:pt x="1191" y="781"/>
                    <a:pt x="1201" y="809"/>
                    <a:pt x="1206" y="839"/>
                  </a:cubicBezTo>
                  <a:cubicBezTo>
                    <a:pt x="1211" y="870"/>
                    <a:pt x="1213" y="908"/>
                    <a:pt x="1228" y="936"/>
                  </a:cubicBezTo>
                  <a:cubicBezTo>
                    <a:pt x="1236" y="950"/>
                    <a:pt x="1247" y="978"/>
                    <a:pt x="1259" y="989"/>
                  </a:cubicBezTo>
                  <a:cubicBezTo>
                    <a:pt x="1277" y="1005"/>
                    <a:pt x="1304" y="1019"/>
                    <a:pt x="1324" y="1033"/>
                  </a:cubicBezTo>
                  <a:cubicBezTo>
                    <a:pt x="1337" y="1042"/>
                    <a:pt x="1391" y="1039"/>
                    <a:pt x="1382" y="1051"/>
                  </a:cubicBezTo>
                </a:path>
              </a:pathLst>
            </a:custGeom>
            <a:noFill/>
            <a:ln w="9525" cap="flat" cmpd="sng">
              <a:solidFill>
                <a:schemeClr val="folHlink"/>
              </a:solidFill>
              <a:prstDash val="solid"/>
              <a:round/>
              <a:headEnd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15" name="Text Box 114"/>
            <p:cNvSpPr txBox="1">
              <a:spLocks noChangeArrowheads="1"/>
            </p:cNvSpPr>
            <p:nvPr/>
          </p:nvSpPr>
          <p:spPr bwMode="auto">
            <a:xfrm>
              <a:off x="576" y="3840"/>
              <a:ext cx="153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000">
                  <a:latin typeface="Trebuchet MS" pitchFamily="34" charset="0"/>
                </a:rPr>
                <a:t>A B D E C F G</a:t>
              </a:r>
            </a:p>
          </p:txBody>
        </p:sp>
      </p:grpSp>
      <p:grpSp>
        <p:nvGrpSpPr>
          <p:cNvPr id="10" name="Group 127"/>
          <p:cNvGrpSpPr>
            <a:grpSpLocks/>
          </p:cNvGrpSpPr>
          <p:nvPr/>
        </p:nvGrpSpPr>
        <p:grpSpPr bwMode="auto">
          <a:xfrm>
            <a:off x="3468688" y="4508500"/>
            <a:ext cx="2551112" cy="1984375"/>
            <a:chOff x="2185" y="2840"/>
            <a:chExt cx="1607" cy="1250"/>
          </a:xfrm>
        </p:grpSpPr>
        <p:sp>
          <p:nvSpPr>
            <p:cNvPr id="55312" name="Freeform 112"/>
            <p:cNvSpPr>
              <a:spLocks/>
            </p:cNvSpPr>
            <p:nvPr/>
          </p:nvSpPr>
          <p:spPr bwMode="auto">
            <a:xfrm>
              <a:off x="2185" y="2840"/>
              <a:ext cx="1517" cy="1007"/>
            </a:xfrm>
            <a:custGeom>
              <a:avLst/>
              <a:gdLst>
                <a:gd name="T0" fmla="*/ 625 w 1517"/>
                <a:gd name="T1" fmla="*/ 0 h 1007"/>
                <a:gd name="T2" fmla="*/ 589 w 1517"/>
                <a:gd name="T3" fmla="*/ 58 h 1007"/>
                <a:gd name="T4" fmla="*/ 576 w 1517"/>
                <a:gd name="T5" fmla="*/ 66 h 1007"/>
                <a:gd name="T6" fmla="*/ 537 w 1517"/>
                <a:gd name="T7" fmla="*/ 106 h 1007"/>
                <a:gd name="T8" fmla="*/ 462 w 1517"/>
                <a:gd name="T9" fmla="*/ 172 h 1007"/>
                <a:gd name="T10" fmla="*/ 374 w 1517"/>
                <a:gd name="T11" fmla="*/ 229 h 1007"/>
                <a:gd name="T12" fmla="*/ 167 w 1517"/>
                <a:gd name="T13" fmla="*/ 414 h 1007"/>
                <a:gd name="T14" fmla="*/ 141 w 1517"/>
                <a:gd name="T15" fmla="*/ 462 h 1007"/>
                <a:gd name="T16" fmla="*/ 84 w 1517"/>
                <a:gd name="T17" fmla="*/ 546 h 1007"/>
                <a:gd name="T18" fmla="*/ 71 w 1517"/>
                <a:gd name="T19" fmla="*/ 581 h 1007"/>
                <a:gd name="T20" fmla="*/ 57 w 1517"/>
                <a:gd name="T21" fmla="*/ 616 h 1007"/>
                <a:gd name="T22" fmla="*/ 5 w 1517"/>
                <a:gd name="T23" fmla="*/ 840 h 1007"/>
                <a:gd name="T24" fmla="*/ 13 w 1517"/>
                <a:gd name="T25" fmla="*/ 902 h 1007"/>
                <a:gd name="T26" fmla="*/ 57 w 1517"/>
                <a:gd name="T27" fmla="*/ 919 h 1007"/>
                <a:gd name="T28" fmla="*/ 172 w 1517"/>
                <a:gd name="T29" fmla="*/ 946 h 1007"/>
                <a:gd name="T30" fmla="*/ 304 w 1517"/>
                <a:gd name="T31" fmla="*/ 928 h 1007"/>
                <a:gd name="T32" fmla="*/ 378 w 1517"/>
                <a:gd name="T33" fmla="*/ 823 h 1007"/>
                <a:gd name="T34" fmla="*/ 356 w 1517"/>
                <a:gd name="T35" fmla="*/ 678 h 1007"/>
                <a:gd name="T36" fmla="*/ 343 w 1517"/>
                <a:gd name="T37" fmla="*/ 634 h 1007"/>
                <a:gd name="T38" fmla="*/ 392 w 1517"/>
                <a:gd name="T39" fmla="*/ 603 h 1007"/>
                <a:gd name="T40" fmla="*/ 422 w 1517"/>
                <a:gd name="T41" fmla="*/ 638 h 1007"/>
                <a:gd name="T42" fmla="*/ 418 w 1517"/>
                <a:gd name="T43" fmla="*/ 748 h 1007"/>
                <a:gd name="T44" fmla="*/ 422 w 1517"/>
                <a:gd name="T45" fmla="*/ 823 h 1007"/>
                <a:gd name="T46" fmla="*/ 559 w 1517"/>
                <a:gd name="T47" fmla="*/ 915 h 1007"/>
                <a:gd name="T48" fmla="*/ 607 w 1517"/>
                <a:gd name="T49" fmla="*/ 928 h 1007"/>
                <a:gd name="T50" fmla="*/ 691 w 1517"/>
                <a:gd name="T51" fmla="*/ 919 h 1007"/>
                <a:gd name="T52" fmla="*/ 726 w 1517"/>
                <a:gd name="T53" fmla="*/ 875 h 1007"/>
                <a:gd name="T54" fmla="*/ 735 w 1517"/>
                <a:gd name="T55" fmla="*/ 862 h 1007"/>
                <a:gd name="T56" fmla="*/ 774 w 1517"/>
                <a:gd name="T57" fmla="*/ 735 h 1007"/>
                <a:gd name="T58" fmla="*/ 664 w 1517"/>
                <a:gd name="T59" fmla="*/ 445 h 1007"/>
                <a:gd name="T60" fmla="*/ 743 w 1517"/>
                <a:gd name="T61" fmla="*/ 295 h 1007"/>
                <a:gd name="T62" fmla="*/ 853 w 1517"/>
                <a:gd name="T63" fmla="*/ 299 h 1007"/>
                <a:gd name="T64" fmla="*/ 880 w 1517"/>
                <a:gd name="T65" fmla="*/ 339 h 1007"/>
                <a:gd name="T66" fmla="*/ 902 w 1517"/>
                <a:gd name="T67" fmla="*/ 396 h 1007"/>
                <a:gd name="T68" fmla="*/ 866 w 1517"/>
                <a:gd name="T69" fmla="*/ 541 h 1007"/>
                <a:gd name="T70" fmla="*/ 805 w 1517"/>
                <a:gd name="T71" fmla="*/ 730 h 1007"/>
                <a:gd name="T72" fmla="*/ 836 w 1517"/>
                <a:gd name="T73" fmla="*/ 893 h 1007"/>
                <a:gd name="T74" fmla="*/ 915 w 1517"/>
                <a:gd name="T75" fmla="*/ 928 h 1007"/>
                <a:gd name="T76" fmla="*/ 963 w 1517"/>
                <a:gd name="T77" fmla="*/ 941 h 1007"/>
                <a:gd name="T78" fmla="*/ 1078 w 1517"/>
                <a:gd name="T79" fmla="*/ 928 h 1007"/>
                <a:gd name="T80" fmla="*/ 1152 w 1517"/>
                <a:gd name="T81" fmla="*/ 836 h 1007"/>
                <a:gd name="T82" fmla="*/ 1117 w 1517"/>
                <a:gd name="T83" fmla="*/ 673 h 1007"/>
                <a:gd name="T84" fmla="*/ 1170 w 1517"/>
                <a:gd name="T85" fmla="*/ 616 h 1007"/>
                <a:gd name="T86" fmla="*/ 1196 w 1517"/>
                <a:gd name="T87" fmla="*/ 620 h 1007"/>
                <a:gd name="T88" fmla="*/ 1201 w 1517"/>
                <a:gd name="T89" fmla="*/ 634 h 1007"/>
                <a:gd name="T90" fmla="*/ 1218 w 1517"/>
                <a:gd name="T91" fmla="*/ 695 h 1007"/>
                <a:gd name="T92" fmla="*/ 1262 w 1517"/>
                <a:gd name="T93" fmla="*/ 893 h 1007"/>
                <a:gd name="T94" fmla="*/ 1328 w 1517"/>
                <a:gd name="T95" fmla="*/ 928 h 1007"/>
                <a:gd name="T96" fmla="*/ 1372 w 1517"/>
                <a:gd name="T97" fmla="*/ 946 h 1007"/>
                <a:gd name="T98" fmla="*/ 1385 w 1517"/>
                <a:gd name="T99" fmla="*/ 950 h 1007"/>
                <a:gd name="T100" fmla="*/ 1456 w 1517"/>
                <a:gd name="T101" fmla="*/ 985 h 1007"/>
                <a:gd name="T102" fmla="*/ 1517 w 1517"/>
                <a:gd name="T103" fmla="*/ 1007 h 100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517"/>
                <a:gd name="T157" fmla="*/ 0 h 1007"/>
                <a:gd name="T158" fmla="*/ 1517 w 1517"/>
                <a:gd name="T159" fmla="*/ 1007 h 100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517" h="1007">
                  <a:moveTo>
                    <a:pt x="625" y="0"/>
                  </a:moveTo>
                  <a:cubicBezTo>
                    <a:pt x="612" y="20"/>
                    <a:pt x="606" y="41"/>
                    <a:pt x="589" y="58"/>
                  </a:cubicBezTo>
                  <a:cubicBezTo>
                    <a:pt x="585" y="62"/>
                    <a:pt x="580" y="63"/>
                    <a:pt x="576" y="66"/>
                  </a:cubicBezTo>
                  <a:cubicBezTo>
                    <a:pt x="562" y="79"/>
                    <a:pt x="549" y="92"/>
                    <a:pt x="537" y="106"/>
                  </a:cubicBezTo>
                  <a:cubicBezTo>
                    <a:pt x="515" y="133"/>
                    <a:pt x="497" y="161"/>
                    <a:pt x="462" y="172"/>
                  </a:cubicBezTo>
                  <a:cubicBezTo>
                    <a:pt x="438" y="196"/>
                    <a:pt x="400" y="205"/>
                    <a:pt x="374" y="229"/>
                  </a:cubicBezTo>
                  <a:cubicBezTo>
                    <a:pt x="305" y="291"/>
                    <a:pt x="227" y="343"/>
                    <a:pt x="167" y="414"/>
                  </a:cubicBezTo>
                  <a:cubicBezTo>
                    <a:pt x="155" y="428"/>
                    <a:pt x="151" y="446"/>
                    <a:pt x="141" y="462"/>
                  </a:cubicBezTo>
                  <a:cubicBezTo>
                    <a:pt x="124" y="490"/>
                    <a:pt x="102" y="517"/>
                    <a:pt x="84" y="546"/>
                  </a:cubicBezTo>
                  <a:cubicBezTo>
                    <a:pt x="77" y="557"/>
                    <a:pt x="76" y="569"/>
                    <a:pt x="71" y="581"/>
                  </a:cubicBezTo>
                  <a:cubicBezTo>
                    <a:pt x="66" y="593"/>
                    <a:pt x="57" y="616"/>
                    <a:pt x="57" y="616"/>
                  </a:cubicBezTo>
                  <a:cubicBezTo>
                    <a:pt x="45" y="692"/>
                    <a:pt x="17" y="764"/>
                    <a:pt x="5" y="840"/>
                  </a:cubicBezTo>
                  <a:cubicBezTo>
                    <a:pt x="7" y="861"/>
                    <a:pt x="0" y="886"/>
                    <a:pt x="13" y="902"/>
                  </a:cubicBezTo>
                  <a:cubicBezTo>
                    <a:pt x="23" y="914"/>
                    <a:pt x="43" y="915"/>
                    <a:pt x="57" y="919"/>
                  </a:cubicBezTo>
                  <a:cubicBezTo>
                    <a:pt x="97" y="931"/>
                    <a:pt x="130" y="941"/>
                    <a:pt x="172" y="946"/>
                  </a:cubicBezTo>
                  <a:cubicBezTo>
                    <a:pt x="220" y="943"/>
                    <a:pt x="259" y="941"/>
                    <a:pt x="304" y="928"/>
                  </a:cubicBezTo>
                  <a:cubicBezTo>
                    <a:pt x="347" y="898"/>
                    <a:pt x="369" y="874"/>
                    <a:pt x="378" y="823"/>
                  </a:cubicBezTo>
                  <a:cubicBezTo>
                    <a:pt x="376" y="777"/>
                    <a:pt x="384" y="719"/>
                    <a:pt x="356" y="678"/>
                  </a:cubicBezTo>
                  <a:cubicBezTo>
                    <a:pt x="352" y="663"/>
                    <a:pt x="349" y="648"/>
                    <a:pt x="343" y="634"/>
                  </a:cubicBezTo>
                  <a:cubicBezTo>
                    <a:pt x="351" y="611"/>
                    <a:pt x="369" y="608"/>
                    <a:pt x="392" y="603"/>
                  </a:cubicBezTo>
                  <a:cubicBezTo>
                    <a:pt x="413" y="609"/>
                    <a:pt x="417" y="617"/>
                    <a:pt x="422" y="638"/>
                  </a:cubicBezTo>
                  <a:cubicBezTo>
                    <a:pt x="421" y="675"/>
                    <a:pt x="418" y="711"/>
                    <a:pt x="418" y="748"/>
                  </a:cubicBezTo>
                  <a:cubicBezTo>
                    <a:pt x="418" y="773"/>
                    <a:pt x="420" y="798"/>
                    <a:pt x="422" y="823"/>
                  </a:cubicBezTo>
                  <a:cubicBezTo>
                    <a:pt x="430" y="908"/>
                    <a:pt x="485" y="910"/>
                    <a:pt x="559" y="915"/>
                  </a:cubicBezTo>
                  <a:cubicBezTo>
                    <a:pt x="575" y="919"/>
                    <a:pt x="591" y="923"/>
                    <a:pt x="607" y="928"/>
                  </a:cubicBezTo>
                  <a:cubicBezTo>
                    <a:pt x="635" y="926"/>
                    <a:pt x="668" y="935"/>
                    <a:pt x="691" y="919"/>
                  </a:cubicBezTo>
                  <a:cubicBezTo>
                    <a:pt x="703" y="911"/>
                    <a:pt x="721" y="882"/>
                    <a:pt x="726" y="875"/>
                  </a:cubicBezTo>
                  <a:cubicBezTo>
                    <a:pt x="729" y="871"/>
                    <a:pt x="735" y="862"/>
                    <a:pt x="735" y="862"/>
                  </a:cubicBezTo>
                  <a:cubicBezTo>
                    <a:pt x="748" y="819"/>
                    <a:pt x="764" y="779"/>
                    <a:pt x="774" y="735"/>
                  </a:cubicBezTo>
                  <a:cubicBezTo>
                    <a:pt x="764" y="628"/>
                    <a:pt x="684" y="550"/>
                    <a:pt x="664" y="445"/>
                  </a:cubicBezTo>
                  <a:cubicBezTo>
                    <a:pt x="669" y="374"/>
                    <a:pt x="661" y="310"/>
                    <a:pt x="743" y="295"/>
                  </a:cubicBezTo>
                  <a:cubicBezTo>
                    <a:pt x="780" y="296"/>
                    <a:pt x="817" y="290"/>
                    <a:pt x="853" y="299"/>
                  </a:cubicBezTo>
                  <a:cubicBezTo>
                    <a:pt x="869" y="303"/>
                    <a:pt x="880" y="339"/>
                    <a:pt x="880" y="339"/>
                  </a:cubicBezTo>
                  <a:cubicBezTo>
                    <a:pt x="886" y="358"/>
                    <a:pt x="895" y="377"/>
                    <a:pt x="902" y="396"/>
                  </a:cubicBezTo>
                  <a:cubicBezTo>
                    <a:pt x="898" y="440"/>
                    <a:pt x="893" y="502"/>
                    <a:pt x="866" y="541"/>
                  </a:cubicBezTo>
                  <a:cubicBezTo>
                    <a:pt x="847" y="604"/>
                    <a:pt x="820" y="666"/>
                    <a:pt x="805" y="730"/>
                  </a:cubicBezTo>
                  <a:cubicBezTo>
                    <a:pt x="805" y="736"/>
                    <a:pt x="793" y="880"/>
                    <a:pt x="836" y="893"/>
                  </a:cubicBezTo>
                  <a:cubicBezTo>
                    <a:pt x="859" y="909"/>
                    <a:pt x="889" y="919"/>
                    <a:pt x="915" y="928"/>
                  </a:cubicBezTo>
                  <a:cubicBezTo>
                    <a:pt x="931" y="933"/>
                    <a:pt x="963" y="941"/>
                    <a:pt x="963" y="941"/>
                  </a:cubicBezTo>
                  <a:cubicBezTo>
                    <a:pt x="1024" y="938"/>
                    <a:pt x="1035" y="943"/>
                    <a:pt x="1078" y="928"/>
                  </a:cubicBezTo>
                  <a:cubicBezTo>
                    <a:pt x="1115" y="901"/>
                    <a:pt x="1141" y="882"/>
                    <a:pt x="1152" y="836"/>
                  </a:cubicBezTo>
                  <a:cubicBezTo>
                    <a:pt x="1148" y="777"/>
                    <a:pt x="1138" y="728"/>
                    <a:pt x="1117" y="673"/>
                  </a:cubicBezTo>
                  <a:cubicBezTo>
                    <a:pt x="1124" y="641"/>
                    <a:pt x="1138" y="626"/>
                    <a:pt x="1170" y="616"/>
                  </a:cubicBezTo>
                  <a:cubicBezTo>
                    <a:pt x="1179" y="617"/>
                    <a:pt x="1188" y="616"/>
                    <a:pt x="1196" y="620"/>
                  </a:cubicBezTo>
                  <a:cubicBezTo>
                    <a:pt x="1200" y="622"/>
                    <a:pt x="1200" y="629"/>
                    <a:pt x="1201" y="634"/>
                  </a:cubicBezTo>
                  <a:cubicBezTo>
                    <a:pt x="1207" y="656"/>
                    <a:pt x="1212" y="674"/>
                    <a:pt x="1218" y="695"/>
                  </a:cubicBezTo>
                  <a:cubicBezTo>
                    <a:pt x="1215" y="748"/>
                    <a:pt x="1188" y="870"/>
                    <a:pt x="1262" y="893"/>
                  </a:cubicBezTo>
                  <a:cubicBezTo>
                    <a:pt x="1280" y="906"/>
                    <a:pt x="1307" y="921"/>
                    <a:pt x="1328" y="928"/>
                  </a:cubicBezTo>
                  <a:cubicBezTo>
                    <a:pt x="1350" y="943"/>
                    <a:pt x="1335" y="935"/>
                    <a:pt x="1372" y="946"/>
                  </a:cubicBezTo>
                  <a:cubicBezTo>
                    <a:pt x="1376" y="947"/>
                    <a:pt x="1385" y="950"/>
                    <a:pt x="1385" y="950"/>
                  </a:cubicBezTo>
                  <a:cubicBezTo>
                    <a:pt x="1406" y="964"/>
                    <a:pt x="1432" y="976"/>
                    <a:pt x="1456" y="985"/>
                  </a:cubicBezTo>
                  <a:cubicBezTo>
                    <a:pt x="1471" y="990"/>
                    <a:pt x="1505" y="995"/>
                    <a:pt x="1517" y="1007"/>
                  </a:cubicBezTo>
                </a:path>
              </a:pathLst>
            </a:custGeom>
            <a:noFill/>
            <a:ln w="9525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13" name="Text Box 115"/>
            <p:cNvSpPr txBox="1">
              <a:spLocks noChangeArrowheads="1"/>
            </p:cNvSpPr>
            <p:nvPr/>
          </p:nvSpPr>
          <p:spPr bwMode="auto">
            <a:xfrm>
              <a:off x="2256" y="3840"/>
              <a:ext cx="153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000">
                  <a:latin typeface="Trebuchet MS" pitchFamily="34" charset="0"/>
                </a:rPr>
                <a:t>D B E A F C G</a:t>
              </a:r>
            </a:p>
          </p:txBody>
        </p:sp>
      </p:grpSp>
      <p:grpSp>
        <p:nvGrpSpPr>
          <p:cNvPr id="11" name="Group 128"/>
          <p:cNvGrpSpPr>
            <a:grpSpLocks/>
          </p:cNvGrpSpPr>
          <p:nvPr/>
        </p:nvGrpSpPr>
        <p:grpSpPr bwMode="auto">
          <a:xfrm>
            <a:off x="5943600" y="4430713"/>
            <a:ext cx="2514600" cy="2062162"/>
            <a:chOff x="3744" y="2791"/>
            <a:chExt cx="1584" cy="1299"/>
          </a:xfrm>
        </p:grpSpPr>
        <p:sp>
          <p:nvSpPr>
            <p:cNvPr id="55310" name="Freeform 113"/>
            <p:cNvSpPr>
              <a:spLocks/>
            </p:cNvSpPr>
            <p:nvPr/>
          </p:nvSpPr>
          <p:spPr bwMode="auto">
            <a:xfrm>
              <a:off x="3744" y="2791"/>
              <a:ext cx="1559" cy="1098"/>
            </a:xfrm>
            <a:custGeom>
              <a:avLst/>
              <a:gdLst>
                <a:gd name="T0" fmla="*/ 569 w 1559"/>
                <a:gd name="T1" fmla="*/ 120 h 1098"/>
                <a:gd name="T2" fmla="*/ 341 w 1559"/>
                <a:gd name="T3" fmla="*/ 278 h 1098"/>
                <a:gd name="T4" fmla="*/ 139 w 1559"/>
                <a:gd name="T5" fmla="*/ 454 h 1098"/>
                <a:gd name="T6" fmla="*/ 59 w 1559"/>
                <a:gd name="T7" fmla="*/ 564 h 1098"/>
                <a:gd name="T8" fmla="*/ 15 w 1559"/>
                <a:gd name="T9" fmla="*/ 836 h 1098"/>
                <a:gd name="T10" fmla="*/ 191 w 1559"/>
                <a:gd name="T11" fmla="*/ 1012 h 1098"/>
                <a:gd name="T12" fmla="*/ 345 w 1559"/>
                <a:gd name="T13" fmla="*/ 933 h 1098"/>
                <a:gd name="T14" fmla="*/ 358 w 1559"/>
                <a:gd name="T15" fmla="*/ 810 h 1098"/>
                <a:gd name="T16" fmla="*/ 328 w 1559"/>
                <a:gd name="T17" fmla="*/ 696 h 1098"/>
                <a:gd name="T18" fmla="*/ 424 w 1559"/>
                <a:gd name="T19" fmla="*/ 674 h 1098"/>
                <a:gd name="T20" fmla="*/ 508 w 1559"/>
                <a:gd name="T21" fmla="*/ 1043 h 1098"/>
                <a:gd name="T22" fmla="*/ 706 w 1559"/>
                <a:gd name="T23" fmla="*/ 1039 h 1098"/>
                <a:gd name="T24" fmla="*/ 745 w 1559"/>
                <a:gd name="T25" fmla="*/ 819 h 1098"/>
                <a:gd name="T26" fmla="*/ 710 w 1559"/>
                <a:gd name="T27" fmla="*/ 766 h 1098"/>
                <a:gd name="T28" fmla="*/ 605 w 1559"/>
                <a:gd name="T29" fmla="*/ 595 h 1098"/>
                <a:gd name="T30" fmla="*/ 565 w 1559"/>
                <a:gd name="T31" fmla="*/ 498 h 1098"/>
                <a:gd name="T32" fmla="*/ 591 w 1559"/>
                <a:gd name="T33" fmla="*/ 419 h 1098"/>
                <a:gd name="T34" fmla="*/ 873 w 1559"/>
                <a:gd name="T35" fmla="*/ 379 h 1098"/>
                <a:gd name="T36" fmla="*/ 868 w 1559"/>
                <a:gd name="T37" fmla="*/ 612 h 1098"/>
                <a:gd name="T38" fmla="*/ 833 w 1559"/>
                <a:gd name="T39" fmla="*/ 709 h 1098"/>
                <a:gd name="T40" fmla="*/ 816 w 1559"/>
                <a:gd name="T41" fmla="*/ 920 h 1098"/>
                <a:gd name="T42" fmla="*/ 978 w 1559"/>
                <a:gd name="T43" fmla="*/ 1083 h 1098"/>
                <a:gd name="T44" fmla="*/ 1167 w 1559"/>
                <a:gd name="T45" fmla="*/ 973 h 1098"/>
                <a:gd name="T46" fmla="*/ 1106 w 1559"/>
                <a:gd name="T47" fmla="*/ 775 h 1098"/>
                <a:gd name="T48" fmla="*/ 1141 w 1559"/>
                <a:gd name="T49" fmla="*/ 661 h 1098"/>
                <a:gd name="T50" fmla="*/ 1181 w 1559"/>
                <a:gd name="T51" fmla="*/ 691 h 1098"/>
                <a:gd name="T52" fmla="*/ 1229 w 1559"/>
                <a:gd name="T53" fmla="*/ 964 h 1098"/>
                <a:gd name="T54" fmla="*/ 1321 w 1559"/>
                <a:gd name="T55" fmla="*/ 1043 h 1098"/>
                <a:gd name="T56" fmla="*/ 1524 w 1559"/>
                <a:gd name="T57" fmla="*/ 1004 h 1098"/>
                <a:gd name="T58" fmla="*/ 1537 w 1559"/>
                <a:gd name="T59" fmla="*/ 819 h 1098"/>
                <a:gd name="T60" fmla="*/ 1484 w 1559"/>
                <a:gd name="T61" fmla="*/ 749 h 1098"/>
                <a:gd name="T62" fmla="*/ 1330 w 1559"/>
                <a:gd name="T63" fmla="*/ 494 h 1098"/>
                <a:gd name="T64" fmla="*/ 1216 w 1559"/>
                <a:gd name="T65" fmla="*/ 353 h 1098"/>
                <a:gd name="T66" fmla="*/ 1027 w 1559"/>
                <a:gd name="T67" fmla="*/ 203 h 1098"/>
                <a:gd name="T68" fmla="*/ 974 w 1559"/>
                <a:gd name="T69" fmla="*/ 137 h 1098"/>
                <a:gd name="T70" fmla="*/ 1009 w 1559"/>
                <a:gd name="T71" fmla="*/ 1 h 1098"/>
                <a:gd name="T72" fmla="*/ 1141 w 1559"/>
                <a:gd name="T73" fmla="*/ 32 h 109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559"/>
                <a:gd name="T112" fmla="*/ 0 h 1098"/>
                <a:gd name="T113" fmla="*/ 1559 w 1559"/>
                <a:gd name="T114" fmla="*/ 1098 h 109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559" h="1098">
                  <a:moveTo>
                    <a:pt x="644" y="45"/>
                  </a:moveTo>
                  <a:cubicBezTo>
                    <a:pt x="634" y="76"/>
                    <a:pt x="596" y="102"/>
                    <a:pt x="569" y="120"/>
                  </a:cubicBezTo>
                  <a:cubicBezTo>
                    <a:pt x="552" y="148"/>
                    <a:pt x="513" y="163"/>
                    <a:pt x="486" y="181"/>
                  </a:cubicBezTo>
                  <a:cubicBezTo>
                    <a:pt x="438" y="214"/>
                    <a:pt x="389" y="245"/>
                    <a:pt x="341" y="278"/>
                  </a:cubicBezTo>
                  <a:cubicBezTo>
                    <a:pt x="293" y="311"/>
                    <a:pt x="254" y="357"/>
                    <a:pt x="209" y="392"/>
                  </a:cubicBezTo>
                  <a:cubicBezTo>
                    <a:pt x="186" y="410"/>
                    <a:pt x="157" y="431"/>
                    <a:pt x="139" y="454"/>
                  </a:cubicBezTo>
                  <a:cubicBezTo>
                    <a:pt x="119" y="480"/>
                    <a:pt x="100" y="514"/>
                    <a:pt x="77" y="537"/>
                  </a:cubicBezTo>
                  <a:cubicBezTo>
                    <a:pt x="68" y="569"/>
                    <a:pt x="81" y="532"/>
                    <a:pt x="59" y="564"/>
                  </a:cubicBezTo>
                  <a:cubicBezTo>
                    <a:pt x="44" y="585"/>
                    <a:pt x="35" y="612"/>
                    <a:pt x="20" y="634"/>
                  </a:cubicBezTo>
                  <a:cubicBezTo>
                    <a:pt x="0" y="707"/>
                    <a:pt x="10" y="726"/>
                    <a:pt x="15" y="836"/>
                  </a:cubicBezTo>
                  <a:cubicBezTo>
                    <a:pt x="18" y="899"/>
                    <a:pt x="58" y="937"/>
                    <a:pt x="108" y="968"/>
                  </a:cubicBezTo>
                  <a:cubicBezTo>
                    <a:pt x="148" y="993"/>
                    <a:pt x="137" y="1005"/>
                    <a:pt x="191" y="1012"/>
                  </a:cubicBezTo>
                  <a:cubicBezTo>
                    <a:pt x="242" y="1009"/>
                    <a:pt x="255" y="1013"/>
                    <a:pt x="292" y="999"/>
                  </a:cubicBezTo>
                  <a:cubicBezTo>
                    <a:pt x="316" y="976"/>
                    <a:pt x="327" y="959"/>
                    <a:pt x="345" y="933"/>
                  </a:cubicBezTo>
                  <a:cubicBezTo>
                    <a:pt x="351" y="914"/>
                    <a:pt x="356" y="895"/>
                    <a:pt x="363" y="876"/>
                  </a:cubicBezTo>
                  <a:cubicBezTo>
                    <a:pt x="361" y="854"/>
                    <a:pt x="361" y="832"/>
                    <a:pt x="358" y="810"/>
                  </a:cubicBezTo>
                  <a:cubicBezTo>
                    <a:pt x="354" y="781"/>
                    <a:pt x="333" y="758"/>
                    <a:pt x="323" y="731"/>
                  </a:cubicBezTo>
                  <a:cubicBezTo>
                    <a:pt x="325" y="719"/>
                    <a:pt x="322" y="706"/>
                    <a:pt x="328" y="696"/>
                  </a:cubicBezTo>
                  <a:cubicBezTo>
                    <a:pt x="339" y="678"/>
                    <a:pt x="371" y="673"/>
                    <a:pt x="389" y="669"/>
                  </a:cubicBezTo>
                  <a:cubicBezTo>
                    <a:pt x="401" y="671"/>
                    <a:pt x="413" y="670"/>
                    <a:pt x="424" y="674"/>
                  </a:cubicBezTo>
                  <a:cubicBezTo>
                    <a:pt x="443" y="682"/>
                    <a:pt x="444" y="740"/>
                    <a:pt x="446" y="753"/>
                  </a:cubicBezTo>
                  <a:cubicBezTo>
                    <a:pt x="447" y="797"/>
                    <a:pt x="424" y="998"/>
                    <a:pt x="508" y="1043"/>
                  </a:cubicBezTo>
                  <a:cubicBezTo>
                    <a:pt x="528" y="1054"/>
                    <a:pt x="552" y="1054"/>
                    <a:pt x="574" y="1056"/>
                  </a:cubicBezTo>
                  <a:cubicBezTo>
                    <a:pt x="635" y="1053"/>
                    <a:pt x="657" y="1054"/>
                    <a:pt x="706" y="1039"/>
                  </a:cubicBezTo>
                  <a:cubicBezTo>
                    <a:pt x="738" y="1006"/>
                    <a:pt x="756" y="975"/>
                    <a:pt x="772" y="933"/>
                  </a:cubicBezTo>
                  <a:cubicBezTo>
                    <a:pt x="765" y="899"/>
                    <a:pt x="761" y="849"/>
                    <a:pt x="745" y="819"/>
                  </a:cubicBezTo>
                  <a:cubicBezTo>
                    <a:pt x="734" y="799"/>
                    <a:pt x="738" y="812"/>
                    <a:pt x="723" y="793"/>
                  </a:cubicBezTo>
                  <a:cubicBezTo>
                    <a:pt x="684" y="743"/>
                    <a:pt x="741" y="811"/>
                    <a:pt x="710" y="766"/>
                  </a:cubicBezTo>
                  <a:cubicBezTo>
                    <a:pt x="701" y="753"/>
                    <a:pt x="686" y="738"/>
                    <a:pt x="675" y="727"/>
                  </a:cubicBezTo>
                  <a:cubicBezTo>
                    <a:pt x="662" y="680"/>
                    <a:pt x="626" y="639"/>
                    <a:pt x="605" y="595"/>
                  </a:cubicBezTo>
                  <a:cubicBezTo>
                    <a:pt x="597" y="579"/>
                    <a:pt x="597" y="566"/>
                    <a:pt x="587" y="551"/>
                  </a:cubicBezTo>
                  <a:cubicBezTo>
                    <a:pt x="582" y="532"/>
                    <a:pt x="576" y="514"/>
                    <a:pt x="565" y="498"/>
                  </a:cubicBezTo>
                  <a:cubicBezTo>
                    <a:pt x="562" y="489"/>
                    <a:pt x="556" y="481"/>
                    <a:pt x="556" y="472"/>
                  </a:cubicBezTo>
                  <a:cubicBezTo>
                    <a:pt x="556" y="449"/>
                    <a:pt x="576" y="432"/>
                    <a:pt x="591" y="419"/>
                  </a:cubicBezTo>
                  <a:cubicBezTo>
                    <a:pt x="643" y="376"/>
                    <a:pt x="696" y="362"/>
                    <a:pt x="763" y="353"/>
                  </a:cubicBezTo>
                  <a:cubicBezTo>
                    <a:pt x="812" y="356"/>
                    <a:pt x="835" y="353"/>
                    <a:pt x="873" y="379"/>
                  </a:cubicBezTo>
                  <a:cubicBezTo>
                    <a:pt x="886" y="397"/>
                    <a:pt x="895" y="418"/>
                    <a:pt x="908" y="436"/>
                  </a:cubicBezTo>
                  <a:cubicBezTo>
                    <a:pt x="924" y="492"/>
                    <a:pt x="901" y="564"/>
                    <a:pt x="868" y="612"/>
                  </a:cubicBezTo>
                  <a:cubicBezTo>
                    <a:pt x="862" y="633"/>
                    <a:pt x="853" y="645"/>
                    <a:pt x="846" y="665"/>
                  </a:cubicBezTo>
                  <a:cubicBezTo>
                    <a:pt x="841" y="680"/>
                    <a:pt x="839" y="695"/>
                    <a:pt x="833" y="709"/>
                  </a:cubicBezTo>
                  <a:cubicBezTo>
                    <a:pt x="827" y="742"/>
                    <a:pt x="817" y="773"/>
                    <a:pt x="811" y="806"/>
                  </a:cubicBezTo>
                  <a:cubicBezTo>
                    <a:pt x="813" y="844"/>
                    <a:pt x="813" y="882"/>
                    <a:pt x="816" y="920"/>
                  </a:cubicBezTo>
                  <a:cubicBezTo>
                    <a:pt x="820" y="977"/>
                    <a:pt x="870" y="1042"/>
                    <a:pt x="921" y="1065"/>
                  </a:cubicBezTo>
                  <a:cubicBezTo>
                    <a:pt x="939" y="1073"/>
                    <a:pt x="960" y="1076"/>
                    <a:pt x="978" y="1083"/>
                  </a:cubicBezTo>
                  <a:cubicBezTo>
                    <a:pt x="1101" y="1078"/>
                    <a:pt x="1091" y="1098"/>
                    <a:pt x="1150" y="1034"/>
                  </a:cubicBezTo>
                  <a:cubicBezTo>
                    <a:pt x="1156" y="1013"/>
                    <a:pt x="1163" y="995"/>
                    <a:pt x="1167" y="973"/>
                  </a:cubicBezTo>
                  <a:cubicBezTo>
                    <a:pt x="1164" y="927"/>
                    <a:pt x="1164" y="870"/>
                    <a:pt x="1141" y="828"/>
                  </a:cubicBezTo>
                  <a:cubicBezTo>
                    <a:pt x="1131" y="810"/>
                    <a:pt x="1116" y="793"/>
                    <a:pt x="1106" y="775"/>
                  </a:cubicBezTo>
                  <a:cubicBezTo>
                    <a:pt x="1097" y="759"/>
                    <a:pt x="1095" y="739"/>
                    <a:pt x="1088" y="722"/>
                  </a:cubicBezTo>
                  <a:cubicBezTo>
                    <a:pt x="1095" y="678"/>
                    <a:pt x="1099" y="670"/>
                    <a:pt x="1141" y="661"/>
                  </a:cubicBezTo>
                  <a:cubicBezTo>
                    <a:pt x="1151" y="662"/>
                    <a:pt x="1163" y="660"/>
                    <a:pt x="1172" y="665"/>
                  </a:cubicBezTo>
                  <a:cubicBezTo>
                    <a:pt x="1180" y="669"/>
                    <a:pt x="1178" y="682"/>
                    <a:pt x="1181" y="691"/>
                  </a:cubicBezTo>
                  <a:cubicBezTo>
                    <a:pt x="1188" y="712"/>
                    <a:pt x="1190" y="726"/>
                    <a:pt x="1203" y="744"/>
                  </a:cubicBezTo>
                  <a:cubicBezTo>
                    <a:pt x="1225" y="814"/>
                    <a:pt x="1208" y="892"/>
                    <a:pt x="1229" y="964"/>
                  </a:cubicBezTo>
                  <a:cubicBezTo>
                    <a:pt x="1235" y="986"/>
                    <a:pt x="1242" y="1014"/>
                    <a:pt x="1264" y="1026"/>
                  </a:cubicBezTo>
                  <a:cubicBezTo>
                    <a:pt x="1277" y="1033"/>
                    <a:pt x="1306" y="1040"/>
                    <a:pt x="1321" y="1043"/>
                  </a:cubicBezTo>
                  <a:cubicBezTo>
                    <a:pt x="1406" y="1040"/>
                    <a:pt x="1420" y="1043"/>
                    <a:pt x="1480" y="1030"/>
                  </a:cubicBezTo>
                  <a:cubicBezTo>
                    <a:pt x="1511" y="1008"/>
                    <a:pt x="1496" y="1016"/>
                    <a:pt x="1524" y="1004"/>
                  </a:cubicBezTo>
                  <a:cubicBezTo>
                    <a:pt x="1543" y="984"/>
                    <a:pt x="1550" y="971"/>
                    <a:pt x="1559" y="946"/>
                  </a:cubicBezTo>
                  <a:cubicBezTo>
                    <a:pt x="1555" y="911"/>
                    <a:pt x="1557" y="850"/>
                    <a:pt x="1537" y="819"/>
                  </a:cubicBezTo>
                  <a:cubicBezTo>
                    <a:pt x="1534" y="814"/>
                    <a:pt x="1527" y="811"/>
                    <a:pt x="1524" y="806"/>
                  </a:cubicBezTo>
                  <a:cubicBezTo>
                    <a:pt x="1508" y="781"/>
                    <a:pt x="1508" y="764"/>
                    <a:pt x="1484" y="749"/>
                  </a:cubicBezTo>
                  <a:cubicBezTo>
                    <a:pt x="1448" y="693"/>
                    <a:pt x="1417" y="632"/>
                    <a:pt x="1387" y="573"/>
                  </a:cubicBezTo>
                  <a:cubicBezTo>
                    <a:pt x="1372" y="544"/>
                    <a:pt x="1349" y="520"/>
                    <a:pt x="1330" y="494"/>
                  </a:cubicBezTo>
                  <a:cubicBezTo>
                    <a:pt x="1314" y="472"/>
                    <a:pt x="1306" y="443"/>
                    <a:pt x="1286" y="423"/>
                  </a:cubicBezTo>
                  <a:cubicBezTo>
                    <a:pt x="1268" y="405"/>
                    <a:pt x="1239" y="365"/>
                    <a:pt x="1216" y="353"/>
                  </a:cubicBezTo>
                  <a:cubicBezTo>
                    <a:pt x="1199" y="344"/>
                    <a:pt x="1182" y="333"/>
                    <a:pt x="1167" y="322"/>
                  </a:cubicBezTo>
                  <a:cubicBezTo>
                    <a:pt x="1116" y="286"/>
                    <a:pt x="1072" y="245"/>
                    <a:pt x="1027" y="203"/>
                  </a:cubicBezTo>
                  <a:cubicBezTo>
                    <a:pt x="1014" y="191"/>
                    <a:pt x="1002" y="178"/>
                    <a:pt x="992" y="164"/>
                  </a:cubicBezTo>
                  <a:cubicBezTo>
                    <a:pt x="985" y="155"/>
                    <a:pt x="980" y="146"/>
                    <a:pt x="974" y="137"/>
                  </a:cubicBezTo>
                  <a:cubicBezTo>
                    <a:pt x="971" y="133"/>
                    <a:pt x="965" y="124"/>
                    <a:pt x="965" y="124"/>
                  </a:cubicBezTo>
                  <a:cubicBezTo>
                    <a:pt x="953" y="73"/>
                    <a:pt x="953" y="11"/>
                    <a:pt x="1009" y="1"/>
                  </a:cubicBezTo>
                  <a:cubicBezTo>
                    <a:pt x="1081" y="4"/>
                    <a:pt x="1078" y="0"/>
                    <a:pt x="1123" y="14"/>
                  </a:cubicBezTo>
                  <a:cubicBezTo>
                    <a:pt x="1137" y="23"/>
                    <a:pt x="1159" y="22"/>
                    <a:pt x="1141" y="32"/>
                  </a:cubicBezTo>
                </a:path>
              </a:pathLst>
            </a:custGeom>
            <a:noFill/>
            <a:ln w="9525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11" name="Text Box 116"/>
            <p:cNvSpPr txBox="1">
              <a:spLocks noChangeArrowheads="1"/>
            </p:cNvSpPr>
            <p:nvPr/>
          </p:nvSpPr>
          <p:spPr bwMode="auto">
            <a:xfrm>
              <a:off x="3792" y="3840"/>
              <a:ext cx="153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000">
                  <a:latin typeface="Trebuchet MS" pitchFamily="34" charset="0"/>
                </a:rPr>
                <a:t>D E B F G C 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bldLvl="5" autoUpdateAnimBg="0"/>
      <p:bldP spid="28676" grpId="0" build="p" bldLvl="4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E36CD2B-14D8-411A-9094-E9EE2CAD8285}" type="slidenum">
              <a:rPr lang="en-US"/>
              <a:pPr/>
              <a:t>16</a:t>
            </a:fld>
            <a:endParaRPr 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Copying a binary tree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77200" cy="4724400"/>
          </a:xfrm>
        </p:spPr>
        <p:txBody>
          <a:bodyPr/>
          <a:lstStyle/>
          <a:p>
            <a:pPr eaLnBrk="1" hangingPunct="1"/>
            <a:r>
              <a:rPr lang="en-US" sz="2400" smtClean="0"/>
              <a:t>In </a:t>
            </a:r>
            <a:r>
              <a:rPr lang="en-US" sz="2400" smtClean="0">
                <a:solidFill>
                  <a:schemeClr val="tx2"/>
                </a:solidFill>
              </a:rPr>
              <a:t>postorder</a:t>
            </a:r>
            <a:r>
              <a:rPr lang="en-US" sz="2400" smtClean="0"/>
              <a:t>, the root is visited </a:t>
            </a:r>
            <a:r>
              <a:rPr lang="en-US" sz="2400" i="1" smtClean="0"/>
              <a:t>last</a:t>
            </a:r>
          </a:p>
          <a:p>
            <a:pPr eaLnBrk="1" hangingPunct="1"/>
            <a:r>
              <a:rPr lang="en-US" sz="2400" smtClean="0"/>
              <a:t>Here</a:t>
            </a:r>
            <a:r>
              <a:rPr lang="ja-JP" altLang="en-US" sz="2400" smtClean="0">
                <a:latin typeface="Arial" pitchFamily="34" charset="0"/>
              </a:rPr>
              <a:t>’</a:t>
            </a:r>
            <a:r>
              <a:rPr lang="en-US" altLang="ja-JP" sz="2400" smtClean="0"/>
              <a:t>s a postorder traversal to make a complete copy of a given binary tree:</a:t>
            </a:r>
            <a:br>
              <a:rPr lang="en-US" altLang="ja-JP" sz="2400" smtClean="0"/>
            </a:br>
            <a:endParaRPr lang="en-US" altLang="ja-JP" sz="2400" smtClean="0"/>
          </a:p>
          <a:p>
            <a:pPr eaLnBrk="1" hangingPunct="1">
              <a:buClr>
                <a:srgbClr val="FFFF99"/>
              </a:buClr>
              <a:buFontTx/>
              <a:buChar char=" "/>
            </a:pPr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public static BinaryTree copyTree(BinaryTree bt) {</a:t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     if (bt == null) return null; </a:t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     BinaryTree left = copyTree(bt.leftChild);</a:t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     BinaryTree right = copyTree(bt.rightChild);</a:t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     return new BinaryTree(bt.value, left, right);</a:t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1241F6D-63B8-4FD4-9533-D9C4C36A356B}" type="slidenum">
              <a:rPr lang="en-US"/>
              <a:pPr/>
              <a:t>17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Copying a binary tree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77200" cy="4724400"/>
          </a:xfrm>
        </p:spPr>
        <p:txBody>
          <a:bodyPr/>
          <a:lstStyle/>
          <a:p>
            <a:pPr eaLnBrk="1" hangingPunct="1"/>
            <a:r>
              <a:rPr lang="en-US" sz="2400" smtClean="0"/>
              <a:t>Many programs use </a:t>
            </a:r>
            <a:r>
              <a:rPr lang="en-US" sz="2400" smtClean="0">
                <a:solidFill>
                  <a:schemeClr val="tx2"/>
                </a:solidFill>
              </a:rPr>
              <a:t>copy constructors</a:t>
            </a:r>
            <a:r>
              <a:rPr lang="en-US" sz="2400" smtClean="0"/>
              <a:t>—a constructor that constructs a new object that is a copy of the given object</a:t>
            </a:r>
          </a:p>
          <a:p>
            <a:pPr eaLnBrk="1" hangingPunct="1"/>
            <a:r>
              <a:rPr lang="en-US" sz="2400" smtClean="0"/>
              <a:t>Here</a:t>
            </a:r>
            <a:r>
              <a:rPr lang="ja-JP" altLang="en-US" sz="2400" smtClean="0">
                <a:latin typeface="Arial" pitchFamily="34" charset="0"/>
              </a:rPr>
              <a:t>’</a:t>
            </a:r>
            <a:r>
              <a:rPr lang="en-US" altLang="ja-JP" sz="2400" smtClean="0"/>
              <a:t>s a copy constructor for nonempty binary trees:</a:t>
            </a:r>
          </a:p>
          <a:p>
            <a:pPr lvl="1" eaLnBrk="1" hangingPunct="1"/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public BinaryTree(BinaryTree bt) {</a:t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    value = bt.value;</a:t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    if (bt.leftChild != null) {</a:t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        leftChild = new BinaryTree(bt.leftChild);</a:t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    }</a:t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    if (bt.rightChild != null) {</a:t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        rightChild = new BinaryTree(bt.rightChild);</a:t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    };</a:t>
            </a:r>
            <a:b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</a:br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}</a:t>
            </a:r>
          </a:p>
          <a:p>
            <a:pPr eaLnBrk="1" hangingPunct="1"/>
            <a:r>
              <a:rPr lang="en-US" sz="2400" smtClean="0"/>
              <a:t>Notice the tests to avoid </a:t>
            </a:r>
            <a:r>
              <a:rPr lang="en-US" sz="2400" smtClean="0">
                <a:solidFill>
                  <a:srgbClr val="3300FF"/>
                </a:solidFill>
                <a:latin typeface="Consolas" pitchFamily="49" charset="0"/>
                <a:cs typeface="Consolas" pitchFamily="49" charset="0"/>
              </a:rPr>
              <a:t>nullPointerException</a:t>
            </a:r>
            <a:r>
              <a:rPr lang="en-US" sz="2400" smtClean="0"/>
              <a:t>s!</a:t>
            </a:r>
          </a:p>
          <a:p>
            <a:pPr eaLnBrk="1" hangingPunct="1">
              <a:buClr>
                <a:srgbClr val="FFFF99"/>
              </a:buClr>
              <a:buFontTx/>
              <a:buChar char=" "/>
            </a:pPr>
            <a:endParaRPr lang="en-US" sz="2000" smtClean="0">
              <a:solidFill>
                <a:schemeClr val="accent2"/>
              </a:solidFill>
              <a:latin typeface="Consolas" pitchFamily="49" charset="0"/>
            </a:endParaRPr>
          </a:p>
          <a:p>
            <a:pPr eaLnBrk="1" hangingPunct="1">
              <a:buClr>
                <a:srgbClr val="FFFF99"/>
              </a:buClr>
              <a:buFontTx/>
              <a:buChar char=" "/>
            </a:pPr>
            <a:endParaRPr lang="en-US" sz="2000" smtClean="0">
              <a:solidFill>
                <a:schemeClr val="accent2"/>
              </a:solidFill>
              <a:latin typeface="Consolas" pitchFamily="49" charset="0"/>
            </a:endParaRPr>
          </a:p>
          <a:p>
            <a:pPr eaLnBrk="1" hangingPunct="1">
              <a:buClr>
                <a:srgbClr val="FFFF99"/>
              </a:buClr>
              <a:buFontTx/>
              <a:buChar char=" "/>
            </a:pPr>
            <a:endParaRPr lang="en-US" sz="2000" smtClean="0">
              <a:solidFill>
                <a:schemeClr val="accent2"/>
              </a:solidFill>
              <a:latin typeface="Consolas" pitchFamily="49" charset="0"/>
            </a:endParaRPr>
          </a:p>
          <a:p>
            <a:pPr eaLnBrk="1" hangingPunct="1">
              <a:buClr>
                <a:srgbClr val="FFFF99"/>
              </a:buClr>
              <a:buFontTx/>
              <a:buChar char=" "/>
            </a:pPr>
            <a:endParaRPr lang="en-US" sz="2000" smtClean="0">
              <a:solidFill>
                <a:schemeClr val="accent2"/>
              </a:solidFill>
              <a:latin typeface="Consolas" pitchFamily="49" charset="0"/>
            </a:endParaRPr>
          </a:p>
          <a:p>
            <a:pPr eaLnBrk="1" hangingPunct="1">
              <a:buClr>
                <a:srgbClr val="FFFF99"/>
              </a:buClr>
              <a:buFontTx/>
              <a:buChar char=" "/>
            </a:pPr>
            <a:endParaRPr lang="en-US" sz="2000" smtClean="0">
              <a:solidFill>
                <a:schemeClr val="accent2"/>
              </a:solidFill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1FEDE45-D851-49F5-BEB5-90EEABDC7BE1}" type="slidenum">
              <a:rPr lang="en-US"/>
              <a:pPr/>
              <a:t>18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traversals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29600" cy="4760913"/>
          </a:xfrm>
        </p:spPr>
        <p:txBody>
          <a:bodyPr/>
          <a:lstStyle/>
          <a:p>
            <a:pPr eaLnBrk="1" hangingPunct="1"/>
            <a:r>
              <a:rPr lang="en-US" smtClean="0"/>
              <a:t>The other traversals are the reverse of these three standard ones</a:t>
            </a:r>
          </a:p>
          <a:p>
            <a:pPr lvl="1" eaLnBrk="1" hangingPunct="1"/>
            <a:r>
              <a:rPr lang="en-US" smtClean="0"/>
              <a:t>That is, the right subtree is traversed before the left subtree is traversed</a:t>
            </a:r>
          </a:p>
          <a:p>
            <a:pPr eaLnBrk="1" hangingPunct="1"/>
            <a:r>
              <a:rPr lang="en-US" smtClean="0"/>
              <a:t>Reverse preorder: root, right subtree, left subtree</a:t>
            </a:r>
          </a:p>
          <a:p>
            <a:pPr eaLnBrk="1" hangingPunct="1"/>
            <a:r>
              <a:rPr lang="en-US" smtClean="0"/>
              <a:t>Reverse inorder: right subtree, root, left subtree</a:t>
            </a:r>
          </a:p>
          <a:p>
            <a:pPr eaLnBrk="1" hangingPunct="1"/>
            <a:r>
              <a:rPr lang="en-US" smtClean="0"/>
              <a:t>Reverse postorder: right subtree, left subtree, root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90E5F47-1912-4368-860C-15F9D3EC464D}" type="slidenum">
              <a:rPr lang="en-US"/>
              <a:pPr/>
              <a:t>19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5B5173C-9E10-451C-B96A-6B30ECDAC15B}" type="slidenum">
              <a:rPr lang="en-US"/>
              <a:pPr/>
              <a:t>2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Parts of a binary tree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153400" cy="5181600"/>
          </a:xfrm>
        </p:spPr>
        <p:txBody>
          <a:bodyPr/>
          <a:lstStyle/>
          <a:p>
            <a:pPr eaLnBrk="1" hangingPunct="1"/>
            <a:r>
              <a:rPr lang="en-US" sz="2400" smtClean="0"/>
              <a:t>A binary tree is composed of zero or more </a:t>
            </a:r>
            <a:r>
              <a:rPr lang="en-US" sz="2400" smtClean="0">
                <a:solidFill>
                  <a:schemeClr val="tx2"/>
                </a:solidFill>
              </a:rPr>
              <a:t>nodes</a:t>
            </a:r>
          </a:p>
          <a:p>
            <a:pPr lvl="1" eaLnBrk="1" hangingPunct="1"/>
            <a:r>
              <a:rPr lang="en-US" sz="2000" smtClean="0"/>
              <a:t>In Java, a reference to a binary tree may be </a:t>
            </a:r>
            <a:r>
              <a:rPr lang="en-US" sz="1800" smtClean="0">
                <a:solidFill>
                  <a:schemeClr val="accent2"/>
                </a:solidFill>
                <a:latin typeface="Consolas" pitchFamily="49" charset="0"/>
              </a:rPr>
              <a:t>null</a:t>
            </a:r>
            <a:endParaRPr lang="en-US" sz="2000" smtClean="0"/>
          </a:p>
          <a:p>
            <a:pPr eaLnBrk="1" hangingPunct="1"/>
            <a:r>
              <a:rPr lang="en-US" sz="2400" smtClean="0"/>
              <a:t>Each node contains:</a:t>
            </a:r>
          </a:p>
          <a:p>
            <a:pPr lvl="1" eaLnBrk="1" hangingPunct="1"/>
            <a:r>
              <a:rPr lang="en-US" sz="2000" smtClean="0"/>
              <a:t>A </a:t>
            </a:r>
            <a:r>
              <a:rPr lang="en-US" sz="2000" smtClean="0">
                <a:solidFill>
                  <a:schemeClr val="tx2"/>
                </a:solidFill>
              </a:rPr>
              <a:t>value</a:t>
            </a:r>
            <a:r>
              <a:rPr lang="en-US" sz="2000" smtClean="0"/>
              <a:t> (some sort of data item)</a:t>
            </a:r>
          </a:p>
          <a:p>
            <a:pPr lvl="1" eaLnBrk="1" hangingPunct="1"/>
            <a:r>
              <a:rPr lang="en-US" sz="2000" smtClean="0"/>
              <a:t>A reference or pointer to a </a:t>
            </a:r>
            <a:r>
              <a:rPr lang="en-US" sz="2000" smtClean="0">
                <a:solidFill>
                  <a:schemeClr val="tx2"/>
                </a:solidFill>
              </a:rPr>
              <a:t>left child</a:t>
            </a:r>
            <a:r>
              <a:rPr lang="en-US" sz="2000" smtClean="0"/>
              <a:t> (may be </a:t>
            </a:r>
            <a:r>
              <a:rPr lang="en-US" sz="1800" smtClean="0">
                <a:solidFill>
                  <a:schemeClr val="accent2"/>
                </a:solidFill>
                <a:latin typeface="Consolas" pitchFamily="49" charset="0"/>
              </a:rPr>
              <a:t>null</a:t>
            </a:r>
            <a:r>
              <a:rPr lang="en-US" sz="2000" smtClean="0"/>
              <a:t>), and</a:t>
            </a:r>
          </a:p>
          <a:p>
            <a:pPr lvl="1" eaLnBrk="1" hangingPunct="1"/>
            <a:r>
              <a:rPr lang="en-US" sz="2000" smtClean="0"/>
              <a:t>A reference or pointer to a </a:t>
            </a:r>
            <a:r>
              <a:rPr lang="en-US" sz="2000" smtClean="0">
                <a:solidFill>
                  <a:schemeClr val="tx2"/>
                </a:solidFill>
              </a:rPr>
              <a:t>right child</a:t>
            </a:r>
            <a:r>
              <a:rPr lang="en-US" sz="2000" smtClean="0"/>
              <a:t> (may be </a:t>
            </a:r>
            <a:r>
              <a:rPr lang="en-US" sz="1800" smtClean="0">
                <a:solidFill>
                  <a:schemeClr val="accent2"/>
                </a:solidFill>
                <a:latin typeface="Consolas" pitchFamily="49" charset="0"/>
              </a:rPr>
              <a:t>null</a:t>
            </a:r>
            <a:r>
              <a:rPr lang="en-US" sz="2000" smtClean="0"/>
              <a:t>)</a:t>
            </a:r>
          </a:p>
          <a:p>
            <a:pPr eaLnBrk="1" hangingPunct="1"/>
            <a:r>
              <a:rPr lang="en-US" sz="2400" smtClean="0"/>
              <a:t>A binary tree may be </a:t>
            </a:r>
            <a:r>
              <a:rPr lang="en-US" sz="2400" i="1" smtClean="0"/>
              <a:t>empty</a:t>
            </a:r>
            <a:r>
              <a:rPr lang="en-US" sz="2400" smtClean="0"/>
              <a:t> (contain no nodes)</a:t>
            </a:r>
          </a:p>
          <a:p>
            <a:pPr eaLnBrk="1" hangingPunct="1"/>
            <a:r>
              <a:rPr lang="en-US" sz="2400" smtClean="0"/>
              <a:t>If not empty, a binary tree has a </a:t>
            </a:r>
            <a:r>
              <a:rPr lang="en-US" sz="2400" smtClean="0">
                <a:solidFill>
                  <a:schemeClr val="tx2"/>
                </a:solidFill>
              </a:rPr>
              <a:t>root node</a:t>
            </a:r>
          </a:p>
          <a:p>
            <a:pPr lvl="1" eaLnBrk="1" hangingPunct="1"/>
            <a:r>
              <a:rPr lang="en-US" sz="2000" smtClean="0"/>
              <a:t>Every node in the binary tree is reachable from the root node by a </a:t>
            </a:r>
            <a:r>
              <a:rPr lang="en-US" sz="2000" i="1" smtClean="0"/>
              <a:t>unique</a:t>
            </a:r>
            <a:r>
              <a:rPr lang="en-US" sz="2000" smtClean="0"/>
              <a:t> path</a:t>
            </a:r>
          </a:p>
          <a:p>
            <a:pPr eaLnBrk="1" hangingPunct="1"/>
            <a:r>
              <a:rPr lang="en-US" sz="2400" smtClean="0"/>
              <a:t>A node with no left child and no right child is called a </a:t>
            </a:r>
            <a:r>
              <a:rPr lang="en-US" sz="2400" smtClean="0">
                <a:solidFill>
                  <a:schemeClr val="tx2"/>
                </a:solidFill>
              </a:rPr>
              <a:t>leaf</a:t>
            </a:r>
          </a:p>
          <a:p>
            <a:pPr lvl="1" eaLnBrk="1" hangingPunct="1"/>
            <a:r>
              <a:rPr lang="en-US" sz="2000" smtClean="0"/>
              <a:t>In some binary trees, only the leaves contain a 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AEB2A49-C6D5-4CAD-8D1F-666D7CBD3DB6}" type="slidenum">
              <a:rPr lang="en-US"/>
              <a:pPr/>
              <a:t>3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Picture of a binary tree</a:t>
            </a:r>
          </a:p>
        </p:txBody>
      </p:sp>
      <p:grpSp>
        <p:nvGrpSpPr>
          <p:cNvPr id="2" name="Group 92"/>
          <p:cNvGrpSpPr>
            <a:grpSpLocks/>
          </p:cNvGrpSpPr>
          <p:nvPr/>
        </p:nvGrpSpPr>
        <p:grpSpPr bwMode="auto">
          <a:xfrm>
            <a:off x="457200" y="1676400"/>
            <a:ext cx="8153400" cy="4725988"/>
            <a:chOff x="288" y="1056"/>
            <a:chExt cx="5136" cy="2977"/>
          </a:xfrm>
        </p:grpSpPr>
        <p:grpSp>
          <p:nvGrpSpPr>
            <p:cNvPr id="31749" name="Group 11"/>
            <p:cNvGrpSpPr>
              <a:grpSpLocks/>
            </p:cNvGrpSpPr>
            <p:nvPr/>
          </p:nvGrpSpPr>
          <p:grpSpPr bwMode="auto">
            <a:xfrm>
              <a:off x="2544" y="1056"/>
              <a:ext cx="673" cy="192"/>
              <a:chOff x="1151" y="1392"/>
              <a:chExt cx="625" cy="145"/>
            </a:xfrm>
          </p:grpSpPr>
          <p:sp>
            <p:nvSpPr>
              <p:cNvPr id="31827" name="Rectangle 4"/>
              <p:cNvSpPr>
                <a:spLocks noChangeArrowheads="1"/>
              </p:cNvSpPr>
              <p:nvPr/>
            </p:nvSpPr>
            <p:spPr bwMode="auto">
              <a:xfrm>
                <a:off x="1151" y="1393"/>
                <a:ext cx="144" cy="14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28" name="Oval 6"/>
              <p:cNvSpPr>
                <a:spLocks noChangeArrowheads="1"/>
              </p:cNvSpPr>
              <p:nvPr/>
            </p:nvSpPr>
            <p:spPr bwMode="auto">
              <a:xfrm>
                <a:off x="1200" y="1440"/>
                <a:ext cx="47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29" name="Rectangle 7"/>
              <p:cNvSpPr>
                <a:spLocks noChangeArrowheads="1"/>
              </p:cNvSpPr>
              <p:nvPr/>
            </p:nvSpPr>
            <p:spPr bwMode="auto">
              <a:xfrm>
                <a:off x="1632" y="1392"/>
                <a:ext cx="144" cy="14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30" name="Oval 8"/>
              <p:cNvSpPr>
                <a:spLocks noChangeArrowheads="1"/>
              </p:cNvSpPr>
              <p:nvPr/>
            </p:nvSpPr>
            <p:spPr bwMode="auto">
              <a:xfrm>
                <a:off x="1681" y="1439"/>
                <a:ext cx="47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31" name="AutoShape 10"/>
              <p:cNvSpPr>
                <a:spLocks noChangeArrowheads="1"/>
              </p:cNvSpPr>
              <p:nvPr/>
            </p:nvSpPr>
            <p:spPr bwMode="auto">
              <a:xfrm>
                <a:off x="1296" y="1392"/>
                <a:ext cx="336" cy="144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>
                    <a:latin typeface="Consolas" pitchFamily="49" charset="0"/>
                  </a:rPr>
                  <a:t>a</a:t>
                </a:r>
              </a:p>
            </p:txBody>
          </p:sp>
        </p:grpSp>
        <p:grpSp>
          <p:nvGrpSpPr>
            <p:cNvPr id="31750" name="Group 12"/>
            <p:cNvGrpSpPr>
              <a:grpSpLocks/>
            </p:cNvGrpSpPr>
            <p:nvPr/>
          </p:nvGrpSpPr>
          <p:grpSpPr bwMode="auto">
            <a:xfrm>
              <a:off x="1392" y="1680"/>
              <a:ext cx="672" cy="192"/>
              <a:chOff x="1151" y="1392"/>
              <a:chExt cx="625" cy="145"/>
            </a:xfrm>
          </p:grpSpPr>
          <p:sp>
            <p:nvSpPr>
              <p:cNvPr id="31822" name="Rectangle 13"/>
              <p:cNvSpPr>
                <a:spLocks noChangeArrowheads="1"/>
              </p:cNvSpPr>
              <p:nvPr/>
            </p:nvSpPr>
            <p:spPr bwMode="auto">
              <a:xfrm>
                <a:off x="1151" y="1393"/>
                <a:ext cx="144" cy="14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23" name="Oval 14"/>
              <p:cNvSpPr>
                <a:spLocks noChangeArrowheads="1"/>
              </p:cNvSpPr>
              <p:nvPr/>
            </p:nvSpPr>
            <p:spPr bwMode="auto">
              <a:xfrm>
                <a:off x="1200" y="1440"/>
                <a:ext cx="47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24" name="Rectangle 15"/>
              <p:cNvSpPr>
                <a:spLocks noChangeArrowheads="1"/>
              </p:cNvSpPr>
              <p:nvPr/>
            </p:nvSpPr>
            <p:spPr bwMode="auto">
              <a:xfrm>
                <a:off x="1632" y="1392"/>
                <a:ext cx="144" cy="14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25" name="Oval 16"/>
              <p:cNvSpPr>
                <a:spLocks noChangeArrowheads="1"/>
              </p:cNvSpPr>
              <p:nvPr/>
            </p:nvSpPr>
            <p:spPr bwMode="auto">
              <a:xfrm>
                <a:off x="1681" y="1439"/>
                <a:ext cx="47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26" name="AutoShape 17"/>
              <p:cNvSpPr>
                <a:spLocks noChangeArrowheads="1"/>
              </p:cNvSpPr>
              <p:nvPr/>
            </p:nvSpPr>
            <p:spPr bwMode="auto">
              <a:xfrm>
                <a:off x="1296" y="1392"/>
                <a:ext cx="336" cy="144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>
                    <a:latin typeface="Consolas" pitchFamily="49" charset="0"/>
                  </a:rPr>
                  <a:t>b</a:t>
                </a:r>
              </a:p>
            </p:txBody>
          </p:sp>
        </p:grpSp>
        <p:grpSp>
          <p:nvGrpSpPr>
            <p:cNvPr id="31751" name="Group 18"/>
            <p:cNvGrpSpPr>
              <a:grpSpLocks/>
            </p:cNvGrpSpPr>
            <p:nvPr/>
          </p:nvGrpSpPr>
          <p:grpSpPr bwMode="auto">
            <a:xfrm>
              <a:off x="3648" y="1680"/>
              <a:ext cx="672" cy="192"/>
              <a:chOff x="1151" y="1392"/>
              <a:chExt cx="625" cy="145"/>
            </a:xfrm>
          </p:grpSpPr>
          <p:sp>
            <p:nvSpPr>
              <p:cNvPr id="31817" name="Rectangle 19"/>
              <p:cNvSpPr>
                <a:spLocks noChangeArrowheads="1"/>
              </p:cNvSpPr>
              <p:nvPr/>
            </p:nvSpPr>
            <p:spPr bwMode="auto">
              <a:xfrm>
                <a:off x="1151" y="1393"/>
                <a:ext cx="144" cy="14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18" name="Oval 20"/>
              <p:cNvSpPr>
                <a:spLocks noChangeArrowheads="1"/>
              </p:cNvSpPr>
              <p:nvPr/>
            </p:nvSpPr>
            <p:spPr bwMode="auto">
              <a:xfrm>
                <a:off x="1200" y="1440"/>
                <a:ext cx="47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19" name="Rectangle 21"/>
              <p:cNvSpPr>
                <a:spLocks noChangeArrowheads="1"/>
              </p:cNvSpPr>
              <p:nvPr/>
            </p:nvSpPr>
            <p:spPr bwMode="auto">
              <a:xfrm>
                <a:off x="1632" y="1392"/>
                <a:ext cx="144" cy="14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20" name="Oval 22"/>
              <p:cNvSpPr>
                <a:spLocks noChangeArrowheads="1"/>
              </p:cNvSpPr>
              <p:nvPr/>
            </p:nvSpPr>
            <p:spPr bwMode="auto">
              <a:xfrm>
                <a:off x="1681" y="1439"/>
                <a:ext cx="47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21" name="AutoShape 23"/>
              <p:cNvSpPr>
                <a:spLocks noChangeArrowheads="1"/>
              </p:cNvSpPr>
              <p:nvPr/>
            </p:nvSpPr>
            <p:spPr bwMode="auto">
              <a:xfrm>
                <a:off x="1296" y="1392"/>
                <a:ext cx="336" cy="144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>
                    <a:latin typeface="Consolas" pitchFamily="49" charset="0"/>
                  </a:rPr>
                  <a:t>c</a:t>
                </a:r>
              </a:p>
            </p:txBody>
          </p:sp>
        </p:grpSp>
        <p:grpSp>
          <p:nvGrpSpPr>
            <p:cNvPr id="31752" name="Group 24"/>
            <p:cNvGrpSpPr>
              <a:grpSpLocks/>
            </p:cNvGrpSpPr>
            <p:nvPr/>
          </p:nvGrpSpPr>
          <p:grpSpPr bwMode="auto">
            <a:xfrm>
              <a:off x="816" y="2495"/>
              <a:ext cx="673" cy="193"/>
              <a:chOff x="1151" y="1392"/>
              <a:chExt cx="625" cy="145"/>
            </a:xfrm>
          </p:grpSpPr>
          <p:sp>
            <p:nvSpPr>
              <p:cNvPr id="31812" name="Rectangle 25"/>
              <p:cNvSpPr>
                <a:spLocks noChangeArrowheads="1"/>
              </p:cNvSpPr>
              <p:nvPr/>
            </p:nvSpPr>
            <p:spPr bwMode="auto">
              <a:xfrm>
                <a:off x="1151" y="1393"/>
                <a:ext cx="144" cy="14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13" name="Oval 26"/>
              <p:cNvSpPr>
                <a:spLocks noChangeArrowheads="1"/>
              </p:cNvSpPr>
              <p:nvPr/>
            </p:nvSpPr>
            <p:spPr bwMode="auto">
              <a:xfrm>
                <a:off x="1200" y="1440"/>
                <a:ext cx="47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14" name="Rectangle 27"/>
              <p:cNvSpPr>
                <a:spLocks noChangeArrowheads="1"/>
              </p:cNvSpPr>
              <p:nvPr/>
            </p:nvSpPr>
            <p:spPr bwMode="auto">
              <a:xfrm>
                <a:off x="1632" y="1392"/>
                <a:ext cx="144" cy="14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15" name="Oval 28"/>
              <p:cNvSpPr>
                <a:spLocks noChangeArrowheads="1"/>
              </p:cNvSpPr>
              <p:nvPr/>
            </p:nvSpPr>
            <p:spPr bwMode="auto">
              <a:xfrm>
                <a:off x="1681" y="1439"/>
                <a:ext cx="47" cy="47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16" name="AutoShape 29"/>
              <p:cNvSpPr>
                <a:spLocks noChangeArrowheads="1"/>
              </p:cNvSpPr>
              <p:nvPr/>
            </p:nvSpPr>
            <p:spPr bwMode="auto">
              <a:xfrm>
                <a:off x="1296" y="1392"/>
                <a:ext cx="336" cy="144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>
                    <a:latin typeface="Consolas" pitchFamily="49" charset="0"/>
                  </a:rPr>
                  <a:t>d</a:t>
                </a:r>
              </a:p>
            </p:txBody>
          </p:sp>
        </p:grpSp>
        <p:grpSp>
          <p:nvGrpSpPr>
            <p:cNvPr id="31753" name="Group 30"/>
            <p:cNvGrpSpPr>
              <a:grpSpLocks/>
            </p:cNvGrpSpPr>
            <p:nvPr/>
          </p:nvGrpSpPr>
          <p:grpSpPr bwMode="auto">
            <a:xfrm>
              <a:off x="1872" y="2496"/>
              <a:ext cx="673" cy="192"/>
              <a:chOff x="1151" y="1392"/>
              <a:chExt cx="625" cy="145"/>
            </a:xfrm>
          </p:grpSpPr>
          <p:sp>
            <p:nvSpPr>
              <p:cNvPr id="31807" name="Rectangle 31"/>
              <p:cNvSpPr>
                <a:spLocks noChangeArrowheads="1"/>
              </p:cNvSpPr>
              <p:nvPr/>
            </p:nvSpPr>
            <p:spPr bwMode="auto">
              <a:xfrm>
                <a:off x="1151" y="1393"/>
                <a:ext cx="144" cy="14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08" name="Oval 32"/>
              <p:cNvSpPr>
                <a:spLocks noChangeArrowheads="1"/>
              </p:cNvSpPr>
              <p:nvPr/>
            </p:nvSpPr>
            <p:spPr bwMode="auto">
              <a:xfrm>
                <a:off x="1200" y="1440"/>
                <a:ext cx="47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09" name="Rectangle 33"/>
              <p:cNvSpPr>
                <a:spLocks noChangeArrowheads="1"/>
              </p:cNvSpPr>
              <p:nvPr/>
            </p:nvSpPr>
            <p:spPr bwMode="auto">
              <a:xfrm>
                <a:off x="1632" y="1392"/>
                <a:ext cx="144" cy="14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10" name="Oval 34"/>
              <p:cNvSpPr>
                <a:spLocks noChangeArrowheads="1"/>
              </p:cNvSpPr>
              <p:nvPr/>
            </p:nvSpPr>
            <p:spPr bwMode="auto">
              <a:xfrm>
                <a:off x="1681" y="1439"/>
                <a:ext cx="47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11" name="AutoShape 35"/>
              <p:cNvSpPr>
                <a:spLocks noChangeArrowheads="1"/>
              </p:cNvSpPr>
              <p:nvPr/>
            </p:nvSpPr>
            <p:spPr bwMode="auto">
              <a:xfrm>
                <a:off x="1296" y="1392"/>
                <a:ext cx="336" cy="144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>
                    <a:latin typeface="Consolas" pitchFamily="49" charset="0"/>
                  </a:rPr>
                  <a:t>e</a:t>
                </a:r>
              </a:p>
            </p:txBody>
          </p:sp>
        </p:grpSp>
        <p:grpSp>
          <p:nvGrpSpPr>
            <p:cNvPr id="31754" name="Group 36"/>
            <p:cNvGrpSpPr>
              <a:grpSpLocks/>
            </p:cNvGrpSpPr>
            <p:nvPr/>
          </p:nvGrpSpPr>
          <p:grpSpPr bwMode="auto">
            <a:xfrm>
              <a:off x="288" y="3168"/>
              <a:ext cx="673" cy="192"/>
              <a:chOff x="1151" y="1392"/>
              <a:chExt cx="625" cy="145"/>
            </a:xfrm>
          </p:grpSpPr>
          <p:sp>
            <p:nvSpPr>
              <p:cNvPr id="31802" name="Rectangle 37"/>
              <p:cNvSpPr>
                <a:spLocks noChangeArrowheads="1"/>
              </p:cNvSpPr>
              <p:nvPr/>
            </p:nvSpPr>
            <p:spPr bwMode="auto">
              <a:xfrm>
                <a:off x="1151" y="1393"/>
                <a:ext cx="144" cy="14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03" name="Oval 38"/>
              <p:cNvSpPr>
                <a:spLocks noChangeArrowheads="1"/>
              </p:cNvSpPr>
              <p:nvPr/>
            </p:nvSpPr>
            <p:spPr bwMode="auto">
              <a:xfrm>
                <a:off x="1200" y="1440"/>
                <a:ext cx="47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04" name="Rectangle 39"/>
              <p:cNvSpPr>
                <a:spLocks noChangeArrowheads="1"/>
              </p:cNvSpPr>
              <p:nvPr/>
            </p:nvSpPr>
            <p:spPr bwMode="auto">
              <a:xfrm>
                <a:off x="1632" y="1392"/>
                <a:ext cx="144" cy="14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05" name="Oval 40"/>
              <p:cNvSpPr>
                <a:spLocks noChangeArrowheads="1"/>
              </p:cNvSpPr>
              <p:nvPr/>
            </p:nvSpPr>
            <p:spPr bwMode="auto">
              <a:xfrm>
                <a:off x="1681" y="1439"/>
                <a:ext cx="47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06" name="AutoShape 41"/>
              <p:cNvSpPr>
                <a:spLocks noChangeArrowheads="1"/>
              </p:cNvSpPr>
              <p:nvPr/>
            </p:nvSpPr>
            <p:spPr bwMode="auto">
              <a:xfrm>
                <a:off x="1296" y="1392"/>
                <a:ext cx="336" cy="144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>
                    <a:latin typeface="Consolas" pitchFamily="49" charset="0"/>
                  </a:rPr>
                  <a:t>g</a:t>
                </a:r>
              </a:p>
            </p:txBody>
          </p:sp>
        </p:grpSp>
        <p:grpSp>
          <p:nvGrpSpPr>
            <p:cNvPr id="31755" name="Group 42"/>
            <p:cNvGrpSpPr>
              <a:grpSpLocks/>
            </p:cNvGrpSpPr>
            <p:nvPr/>
          </p:nvGrpSpPr>
          <p:grpSpPr bwMode="auto">
            <a:xfrm>
              <a:off x="1440" y="3168"/>
              <a:ext cx="672" cy="192"/>
              <a:chOff x="1151" y="1392"/>
              <a:chExt cx="625" cy="145"/>
            </a:xfrm>
          </p:grpSpPr>
          <p:sp>
            <p:nvSpPr>
              <p:cNvPr id="31797" name="Rectangle 43"/>
              <p:cNvSpPr>
                <a:spLocks noChangeArrowheads="1"/>
              </p:cNvSpPr>
              <p:nvPr/>
            </p:nvSpPr>
            <p:spPr bwMode="auto">
              <a:xfrm>
                <a:off x="1151" y="1393"/>
                <a:ext cx="144" cy="14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98" name="Oval 44"/>
              <p:cNvSpPr>
                <a:spLocks noChangeArrowheads="1"/>
              </p:cNvSpPr>
              <p:nvPr/>
            </p:nvSpPr>
            <p:spPr bwMode="auto">
              <a:xfrm>
                <a:off x="1200" y="1440"/>
                <a:ext cx="47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99" name="Rectangle 45"/>
              <p:cNvSpPr>
                <a:spLocks noChangeArrowheads="1"/>
              </p:cNvSpPr>
              <p:nvPr/>
            </p:nvSpPr>
            <p:spPr bwMode="auto">
              <a:xfrm>
                <a:off x="1632" y="1392"/>
                <a:ext cx="144" cy="14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00" name="Oval 46"/>
              <p:cNvSpPr>
                <a:spLocks noChangeArrowheads="1"/>
              </p:cNvSpPr>
              <p:nvPr/>
            </p:nvSpPr>
            <p:spPr bwMode="auto">
              <a:xfrm>
                <a:off x="1681" y="1439"/>
                <a:ext cx="47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01" name="AutoShape 47"/>
              <p:cNvSpPr>
                <a:spLocks noChangeArrowheads="1"/>
              </p:cNvSpPr>
              <p:nvPr/>
            </p:nvSpPr>
            <p:spPr bwMode="auto">
              <a:xfrm>
                <a:off x="1296" y="1392"/>
                <a:ext cx="336" cy="144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>
                    <a:latin typeface="Consolas" pitchFamily="49" charset="0"/>
                  </a:rPr>
                  <a:t>h</a:t>
                </a:r>
              </a:p>
            </p:txBody>
          </p:sp>
        </p:grpSp>
        <p:grpSp>
          <p:nvGrpSpPr>
            <p:cNvPr id="31756" name="Group 48"/>
            <p:cNvGrpSpPr>
              <a:grpSpLocks/>
            </p:cNvGrpSpPr>
            <p:nvPr/>
          </p:nvGrpSpPr>
          <p:grpSpPr bwMode="auto">
            <a:xfrm>
              <a:off x="2448" y="3168"/>
              <a:ext cx="672" cy="192"/>
              <a:chOff x="1151" y="1392"/>
              <a:chExt cx="625" cy="145"/>
            </a:xfrm>
          </p:grpSpPr>
          <p:sp>
            <p:nvSpPr>
              <p:cNvPr id="31792" name="Rectangle 49"/>
              <p:cNvSpPr>
                <a:spLocks noChangeArrowheads="1"/>
              </p:cNvSpPr>
              <p:nvPr/>
            </p:nvSpPr>
            <p:spPr bwMode="auto">
              <a:xfrm>
                <a:off x="1151" y="1393"/>
                <a:ext cx="144" cy="14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93" name="Oval 50"/>
              <p:cNvSpPr>
                <a:spLocks noChangeArrowheads="1"/>
              </p:cNvSpPr>
              <p:nvPr/>
            </p:nvSpPr>
            <p:spPr bwMode="auto">
              <a:xfrm>
                <a:off x="1200" y="1440"/>
                <a:ext cx="47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94" name="Rectangle 51"/>
              <p:cNvSpPr>
                <a:spLocks noChangeArrowheads="1"/>
              </p:cNvSpPr>
              <p:nvPr/>
            </p:nvSpPr>
            <p:spPr bwMode="auto">
              <a:xfrm>
                <a:off x="1632" y="1392"/>
                <a:ext cx="144" cy="14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95" name="Oval 52"/>
              <p:cNvSpPr>
                <a:spLocks noChangeArrowheads="1"/>
              </p:cNvSpPr>
              <p:nvPr/>
            </p:nvSpPr>
            <p:spPr bwMode="auto">
              <a:xfrm>
                <a:off x="1681" y="1439"/>
                <a:ext cx="47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96" name="AutoShape 53"/>
              <p:cNvSpPr>
                <a:spLocks noChangeArrowheads="1"/>
              </p:cNvSpPr>
              <p:nvPr/>
            </p:nvSpPr>
            <p:spPr bwMode="auto">
              <a:xfrm>
                <a:off x="1296" y="1392"/>
                <a:ext cx="336" cy="144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>
                    <a:latin typeface="Consolas" pitchFamily="49" charset="0"/>
                  </a:rPr>
                  <a:t>i</a:t>
                </a:r>
              </a:p>
            </p:txBody>
          </p:sp>
        </p:grpSp>
        <p:grpSp>
          <p:nvGrpSpPr>
            <p:cNvPr id="31757" name="Group 54"/>
            <p:cNvGrpSpPr>
              <a:grpSpLocks/>
            </p:cNvGrpSpPr>
            <p:nvPr/>
          </p:nvGrpSpPr>
          <p:grpSpPr bwMode="auto">
            <a:xfrm>
              <a:off x="1824" y="3888"/>
              <a:ext cx="625" cy="145"/>
              <a:chOff x="1151" y="1392"/>
              <a:chExt cx="625" cy="145"/>
            </a:xfrm>
          </p:grpSpPr>
          <p:sp>
            <p:nvSpPr>
              <p:cNvPr id="31787" name="Rectangle 55"/>
              <p:cNvSpPr>
                <a:spLocks noChangeArrowheads="1"/>
              </p:cNvSpPr>
              <p:nvPr/>
            </p:nvSpPr>
            <p:spPr bwMode="auto">
              <a:xfrm>
                <a:off x="1151" y="1393"/>
                <a:ext cx="144" cy="14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88" name="Oval 56"/>
              <p:cNvSpPr>
                <a:spLocks noChangeArrowheads="1"/>
              </p:cNvSpPr>
              <p:nvPr/>
            </p:nvSpPr>
            <p:spPr bwMode="auto">
              <a:xfrm>
                <a:off x="1200" y="144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89" name="Rectangle 57"/>
              <p:cNvSpPr>
                <a:spLocks noChangeArrowheads="1"/>
              </p:cNvSpPr>
              <p:nvPr/>
            </p:nvSpPr>
            <p:spPr bwMode="auto">
              <a:xfrm>
                <a:off x="1632" y="1392"/>
                <a:ext cx="144" cy="14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90" name="Oval 58"/>
              <p:cNvSpPr>
                <a:spLocks noChangeArrowheads="1"/>
              </p:cNvSpPr>
              <p:nvPr/>
            </p:nvSpPr>
            <p:spPr bwMode="auto">
              <a:xfrm>
                <a:off x="1681" y="1439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91" name="AutoShape 59"/>
              <p:cNvSpPr>
                <a:spLocks noChangeArrowheads="1"/>
              </p:cNvSpPr>
              <p:nvPr/>
            </p:nvSpPr>
            <p:spPr bwMode="auto">
              <a:xfrm>
                <a:off x="1296" y="1392"/>
                <a:ext cx="336" cy="144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>
                    <a:latin typeface="Consolas" pitchFamily="49" charset="0"/>
                  </a:rPr>
                  <a:t>l</a:t>
                </a:r>
              </a:p>
            </p:txBody>
          </p:sp>
        </p:grpSp>
        <p:grpSp>
          <p:nvGrpSpPr>
            <p:cNvPr id="31758" name="Group 60"/>
            <p:cNvGrpSpPr>
              <a:grpSpLocks/>
            </p:cNvGrpSpPr>
            <p:nvPr/>
          </p:nvGrpSpPr>
          <p:grpSpPr bwMode="auto">
            <a:xfrm>
              <a:off x="4272" y="2496"/>
              <a:ext cx="672" cy="192"/>
              <a:chOff x="1151" y="1392"/>
              <a:chExt cx="625" cy="145"/>
            </a:xfrm>
          </p:grpSpPr>
          <p:sp>
            <p:nvSpPr>
              <p:cNvPr id="31782" name="Rectangle 61"/>
              <p:cNvSpPr>
                <a:spLocks noChangeArrowheads="1"/>
              </p:cNvSpPr>
              <p:nvPr/>
            </p:nvSpPr>
            <p:spPr bwMode="auto">
              <a:xfrm>
                <a:off x="1151" y="1393"/>
                <a:ext cx="144" cy="14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83" name="Oval 62"/>
              <p:cNvSpPr>
                <a:spLocks noChangeArrowheads="1"/>
              </p:cNvSpPr>
              <p:nvPr/>
            </p:nvSpPr>
            <p:spPr bwMode="auto">
              <a:xfrm>
                <a:off x="1200" y="1440"/>
                <a:ext cx="47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84" name="Rectangle 63"/>
              <p:cNvSpPr>
                <a:spLocks noChangeArrowheads="1"/>
              </p:cNvSpPr>
              <p:nvPr/>
            </p:nvSpPr>
            <p:spPr bwMode="auto">
              <a:xfrm>
                <a:off x="1632" y="1392"/>
                <a:ext cx="144" cy="14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85" name="Oval 64"/>
              <p:cNvSpPr>
                <a:spLocks noChangeArrowheads="1"/>
              </p:cNvSpPr>
              <p:nvPr/>
            </p:nvSpPr>
            <p:spPr bwMode="auto">
              <a:xfrm>
                <a:off x="1681" y="1439"/>
                <a:ext cx="47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86" name="AutoShape 65"/>
              <p:cNvSpPr>
                <a:spLocks noChangeArrowheads="1"/>
              </p:cNvSpPr>
              <p:nvPr/>
            </p:nvSpPr>
            <p:spPr bwMode="auto">
              <a:xfrm>
                <a:off x="1296" y="1392"/>
                <a:ext cx="336" cy="144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>
                    <a:latin typeface="Consolas" pitchFamily="49" charset="0"/>
                  </a:rPr>
                  <a:t>f</a:t>
                </a:r>
              </a:p>
            </p:txBody>
          </p:sp>
        </p:grpSp>
        <p:grpSp>
          <p:nvGrpSpPr>
            <p:cNvPr id="31759" name="Group 66"/>
            <p:cNvGrpSpPr>
              <a:grpSpLocks/>
            </p:cNvGrpSpPr>
            <p:nvPr/>
          </p:nvGrpSpPr>
          <p:grpSpPr bwMode="auto">
            <a:xfrm>
              <a:off x="3791" y="3168"/>
              <a:ext cx="625" cy="145"/>
              <a:chOff x="1151" y="1392"/>
              <a:chExt cx="625" cy="145"/>
            </a:xfrm>
          </p:grpSpPr>
          <p:sp>
            <p:nvSpPr>
              <p:cNvPr id="31777" name="Rectangle 67"/>
              <p:cNvSpPr>
                <a:spLocks noChangeArrowheads="1"/>
              </p:cNvSpPr>
              <p:nvPr/>
            </p:nvSpPr>
            <p:spPr bwMode="auto">
              <a:xfrm>
                <a:off x="1151" y="1393"/>
                <a:ext cx="144" cy="14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8" name="Oval 68"/>
              <p:cNvSpPr>
                <a:spLocks noChangeArrowheads="1"/>
              </p:cNvSpPr>
              <p:nvPr/>
            </p:nvSpPr>
            <p:spPr bwMode="auto">
              <a:xfrm>
                <a:off x="1200" y="144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9" name="Rectangle 69"/>
              <p:cNvSpPr>
                <a:spLocks noChangeArrowheads="1"/>
              </p:cNvSpPr>
              <p:nvPr/>
            </p:nvSpPr>
            <p:spPr bwMode="auto">
              <a:xfrm>
                <a:off x="1632" y="1392"/>
                <a:ext cx="144" cy="14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80" name="Oval 70"/>
              <p:cNvSpPr>
                <a:spLocks noChangeArrowheads="1"/>
              </p:cNvSpPr>
              <p:nvPr/>
            </p:nvSpPr>
            <p:spPr bwMode="auto">
              <a:xfrm>
                <a:off x="1681" y="1439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81" name="AutoShape 71"/>
              <p:cNvSpPr>
                <a:spLocks noChangeArrowheads="1"/>
              </p:cNvSpPr>
              <p:nvPr/>
            </p:nvSpPr>
            <p:spPr bwMode="auto">
              <a:xfrm>
                <a:off x="1296" y="1392"/>
                <a:ext cx="336" cy="144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>
                    <a:latin typeface="Consolas" pitchFamily="49" charset="0"/>
                  </a:rPr>
                  <a:t>j</a:t>
                </a:r>
              </a:p>
            </p:txBody>
          </p:sp>
        </p:grpSp>
        <p:grpSp>
          <p:nvGrpSpPr>
            <p:cNvPr id="31760" name="Group 72"/>
            <p:cNvGrpSpPr>
              <a:grpSpLocks/>
            </p:cNvGrpSpPr>
            <p:nvPr/>
          </p:nvGrpSpPr>
          <p:grpSpPr bwMode="auto">
            <a:xfrm>
              <a:off x="4799" y="3168"/>
              <a:ext cx="625" cy="145"/>
              <a:chOff x="1151" y="1392"/>
              <a:chExt cx="625" cy="145"/>
            </a:xfrm>
          </p:grpSpPr>
          <p:sp>
            <p:nvSpPr>
              <p:cNvPr id="31772" name="Rectangle 73"/>
              <p:cNvSpPr>
                <a:spLocks noChangeArrowheads="1"/>
              </p:cNvSpPr>
              <p:nvPr/>
            </p:nvSpPr>
            <p:spPr bwMode="auto">
              <a:xfrm>
                <a:off x="1151" y="1393"/>
                <a:ext cx="144" cy="14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3" name="Oval 74"/>
              <p:cNvSpPr>
                <a:spLocks noChangeArrowheads="1"/>
              </p:cNvSpPr>
              <p:nvPr/>
            </p:nvSpPr>
            <p:spPr bwMode="auto">
              <a:xfrm>
                <a:off x="1200" y="144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4" name="Rectangle 75"/>
              <p:cNvSpPr>
                <a:spLocks noChangeArrowheads="1"/>
              </p:cNvSpPr>
              <p:nvPr/>
            </p:nvSpPr>
            <p:spPr bwMode="auto">
              <a:xfrm>
                <a:off x="1632" y="1392"/>
                <a:ext cx="144" cy="14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5" name="Oval 76"/>
              <p:cNvSpPr>
                <a:spLocks noChangeArrowheads="1"/>
              </p:cNvSpPr>
              <p:nvPr/>
            </p:nvSpPr>
            <p:spPr bwMode="auto">
              <a:xfrm>
                <a:off x="1681" y="1439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6" name="AutoShape 77"/>
              <p:cNvSpPr>
                <a:spLocks noChangeArrowheads="1"/>
              </p:cNvSpPr>
              <p:nvPr/>
            </p:nvSpPr>
            <p:spPr bwMode="auto">
              <a:xfrm>
                <a:off x="1296" y="1392"/>
                <a:ext cx="336" cy="144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>
                    <a:latin typeface="Consolas" pitchFamily="49" charset="0"/>
                  </a:rPr>
                  <a:t>k</a:t>
                </a:r>
              </a:p>
            </p:txBody>
          </p:sp>
        </p:grpSp>
        <p:sp>
          <p:nvSpPr>
            <p:cNvPr id="31761" name="Line 79"/>
            <p:cNvSpPr>
              <a:spLocks noChangeShapeType="1"/>
            </p:cNvSpPr>
            <p:nvPr/>
          </p:nvSpPr>
          <p:spPr bwMode="auto">
            <a:xfrm flipH="1">
              <a:off x="1776" y="1152"/>
              <a:ext cx="864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762" name="Line 80"/>
            <p:cNvSpPr>
              <a:spLocks noChangeShapeType="1"/>
            </p:cNvSpPr>
            <p:nvPr/>
          </p:nvSpPr>
          <p:spPr bwMode="auto">
            <a:xfrm>
              <a:off x="3168" y="1152"/>
              <a:ext cx="768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763" name="Line 82"/>
            <p:cNvSpPr>
              <a:spLocks noChangeShapeType="1"/>
            </p:cNvSpPr>
            <p:nvPr/>
          </p:nvSpPr>
          <p:spPr bwMode="auto">
            <a:xfrm flipH="1">
              <a:off x="1152" y="1776"/>
              <a:ext cx="336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764" name="Line 83"/>
            <p:cNvSpPr>
              <a:spLocks noChangeShapeType="1"/>
            </p:cNvSpPr>
            <p:nvPr/>
          </p:nvSpPr>
          <p:spPr bwMode="auto">
            <a:xfrm>
              <a:off x="1968" y="1776"/>
              <a:ext cx="24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765" name="Line 84"/>
            <p:cNvSpPr>
              <a:spLocks noChangeShapeType="1"/>
            </p:cNvSpPr>
            <p:nvPr/>
          </p:nvSpPr>
          <p:spPr bwMode="auto">
            <a:xfrm flipH="1">
              <a:off x="624" y="2592"/>
              <a:ext cx="288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766" name="Line 86"/>
            <p:cNvSpPr>
              <a:spLocks noChangeShapeType="1"/>
            </p:cNvSpPr>
            <p:nvPr/>
          </p:nvSpPr>
          <p:spPr bwMode="auto">
            <a:xfrm flipH="1">
              <a:off x="1776" y="2592"/>
              <a:ext cx="192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767" name="Line 87"/>
            <p:cNvSpPr>
              <a:spLocks noChangeShapeType="1"/>
            </p:cNvSpPr>
            <p:nvPr/>
          </p:nvSpPr>
          <p:spPr bwMode="auto">
            <a:xfrm>
              <a:off x="2448" y="2592"/>
              <a:ext cx="336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768" name="Line 88"/>
            <p:cNvSpPr>
              <a:spLocks noChangeShapeType="1"/>
            </p:cNvSpPr>
            <p:nvPr/>
          </p:nvSpPr>
          <p:spPr bwMode="auto">
            <a:xfrm flipH="1">
              <a:off x="2160" y="3264"/>
              <a:ext cx="384" cy="5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769" name="Line 89"/>
            <p:cNvSpPr>
              <a:spLocks noChangeShapeType="1"/>
            </p:cNvSpPr>
            <p:nvPr/>
          </p:nvSpPr>
          <p:spPr bwMode="auto">
            <a:xfrm>
              <a:off x="4224" y="1776"/>
              <a:ext cx="336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770" name="Line 90"/>
            <p:cNvSpPr>
              <a:spLocks noChangeShapeType="1"/>
            </p:cNvSpPr>
            <p:nvPr/>
          </p:nvSpPr>
          <p:spPr bwMode="auto">
            <a:xfrm flipH="1">
              <a:off x="4128" y="2592"/>
              <a:ext cx="240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771" name="Line 91"/>
            <p:cNvSpPr>
              <a:spLocks noChangeShapeType="1"/>
            </p:cNvSpPr>
            <p:nvPr/>
          </p:nvSpPr>
          <p:spPr bwMode="auto">
            <a:xfrm>
              <a:off x="4848" y="2592"/>
              <a:ext cx="240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8285" name="AutoShape 93"/>
          <p:cNvSpPr>
            <a:spLocks noChangeArrowheads="1"/>
          </p:cNvSpPr>
          <p:nvPr/>
        </p:nvSpPr>
        <p:spPr bwMode="auto">
          <a:xfrm>
            <a:off x="533400" y="1371600"/>
            <a:ext cx="1981200" cy="914400"/>
          </a:xfrm>
          <a:prstGeom prst="wedgeRoundRectCallout">
            <a:avLst>
              <a:gd name="adj1" fmla="val 120273"/>
              <a:gd name="adj2" fmla="val -1907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/>
          <a:lstStyle/>
          <a:p>
            <a:pPr algn="ctr"/>
            <a:r>
              <a:rPr lang="en-US" sz="2000"/>
              <a:t>The root is drawn at the top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8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BF73370-A399-44AC-8DB5-43E8038B5D72}" type="slidenum">
              <a:rPr lang="en-US"/>
              <a:pPr/>
              <a:t>4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Left </a:t>
            </a:r>
            <a:r>
              <a:rPr lang="en-US" smtClean="0">
                <a:cs typeface="Times New Roman" pitchFamily="18" charset="0"/>
              </a:rPr>
              <a:t>≠ Right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8534400" cy="1905000"/>
          </a:xfrm>
        </p:spPr>
        <p:txBody>
          <a:bodyPr/>
          <a:lstStyle/>
          <a:p>
            <a:pPr eaLnBrk="1" hangingPunct="1"/>
            <a:r>
              <a:rPr lang="en-US" sz="2400" smtClean="0"/>
              <a:t>The following two binary trees are </a:t>
            </a:r>
            <a:r>
              <a:rPr lang="en-US" sz="2400" i="1" smtClean="0"/>
              <a:t>different: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4343400"/>
            <a:ext cx="8345488" cy="1789113"/>
          </a:xfrm>
        </p:spPr>
        <p:txBody>
          <a:bodyPr/>
          <a:lstStyle/>
          <a:p>
            <a:pPr eaLnBrk="1" hangingPunct="1"/>
            <a:r>
              <a:rPr lang="en-US" sz="2400" smtClean="0"/>
              <a:t>In the first binary tree, node A has a left child but no right child; in the second, node A has a right child but no left child</a:t>
            </a:r>
          </a:p>
          <a:p>
            <a:pPr eaLnBrk="1" hangingPunct="1"/>
            <a:r>
              <a:rPr lang="en-US" sz="2400" smtClean="0"/>
              <a:t>Put another way: Left and right are </a:t>
            </a:r>
            <a:r>
              <a:rPr lang="en-US" sz="2400" i="1" smtClean="0"/>
              <a:t>not</a:t>
            </a:r>
            <a:r>
              <a:rPr lang="en-US" sz="2400" smtClean="0"/>
              <a:t> relative terms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900238" y="2205038"/>
            <a:ext cx="4351337" cy="1528762"/>
            <a:chOff x="1197" y="1341"/>
            <a:chExt cx="2741" cy="963"/>
          </a:xfrm>
        </p:grpSpPr>
        <p:grpSp>
          <p:nvGrpSpPr>
            <p:cNvPr id="33798" name="Group 12"/>
            <p:cNvGrpSpPr>
              <a:grpSpLocks/>
            </p:cNvGrpSpPr>
            <p:nvPr/>
          </p:nvGrpSpPr>
          <p:grpSpPr bwMode="auto">
            <a:xfrm>
              <a:off x="1197" y="1341"/>
              <a:ext cx="915" cy="963"/>
              <a:chOff x="864" y="1341"/>
              <a:chExt cx="915" cy="963"/>
            </a:xfrm>
          </p:grpSpPr>
          <p:sp>
            <p:nvSpPr>
              <p:cNvPr id="33803" name="AutoShape 5"/>
              <p:cNvSpPr>
                <a:spLocks noChangeArrowheads="1"/>
              </p:cNvSpPr>
              <p:nvPr/>
            </p:nvSpPr>
            <p:spPr bwMode="auto">
              <a:xfrm>
                <a:off x="1249" y="1341"/>
                <a:ext cx="530" cy="288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wrap="none" anchor="ctr"/>
              <a:lstStyle/>
              <a:p>
                <a:pPr algn="ctr"/>
                <a:r>
                  <a:rPr lang="en-US">
                    <a:latin typeface="Trebuchet MS" pitchFamily="34" charset="0"/>
                  </a:rPr>
                  <a:t>A</a:t>
                </a:r>
              </a:p>
            </p:txBody>
          </p:sp>
          <p:sp>
            <p:nvSpPr>
              <p:cNvPr id="33804" name="AutoShape 7"/>
              <p:cNvSpPr>
                <a:spLocks noChangeArrowheads="1"/>
              </p:cNvSpPr>
              <p:nvPr/>
            </p:nvSpPr>
            <p:spPr bwMode="auto">
              <a:xfrm>
                <a:off x="864" y="2016"/>
                <a:ext cx="530" cy="288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wrap="none" anchor="ctr"/>
              <a:lstStyle/>
              <a:p>
                <a:pPr algn="ctr"/>
                <a:r>
                  <a:rPr lang="en-US">
                    <a:latin typeface="Trebuchet MS" pitchFamily="34" charset="0"/>
                  </a:rPr>
                  <a:t>B</a:t>
                </a:r>
              </a:p>
            </p:txBody>
          </p:sp>
          <p:cxnSp>
            <p:nvCxnSpPr>
              <p:cNvPr id="33805" name="AutoShape 10"/>
              <p:cNvCxnSpPr>
                <a:cxnSpLocks noChangeShapeType="1"/>
                <a:stCxn id="33804" idx="0"/>
                <a:endCxn id="33803" idx="2"/>
              </p:cNvCxnSpPr>
              <p:nvPr/>
            </p:nvCxnSpPr>
            <p:spPr bwMode="auto">
              <a:xfrm flipV="1">
                <a:off x="1129" y="1629"/>
                <a:ext cx="385" cy="387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</p:spPr>
          </p:cxnSp>
        </p:grpSp>
        <p:grpSp>
          <p:nvGrpSpPr>
            <p:cNvPr id="33799" name="Group 13"/>
            <p:cNvGrpSpPr>
              <a:grpSpLocks/>
            </p:cNvGrpSpPr>
            <p:nvPr/>
          </p:nvGrpSpPr>
          <p:grpSpPr bwMode="auto">
            <a:xfrm>
              <a:off x="3022" y="1344"/>
              <a:ext cx="916" cy="960"/>
              <a:chOff x="3022" y="1344"/>
              <a:chExt cx="916" cy="960"/>
            </a:xfrm>
          </p:grpSpPr>
          <p:sp>
            <p:nvSpPr>
              <p:cNvPr id="33800" name="AutoShape 6"/>
              <p:cNvSpPr>
                <a:spLocks noChangeArrowheads="1"/>
              </p:cNvSpPr>
              <p:nvPr/>
            </p:nvSpPr>
            <p:spPr bwMode="auto">
              <a:xfrm>
                <a:off x="3022" y="1344"/>
                <a:ext cx="530" cy="288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wrap="none" anchor="ctr"/>
              <a:lstStyle/>
              <a:p>
                <a:pPr algn="ctr"/>
                <a:r>
                  <a:rPr lang="en-US">
                    <a:latin typeface="Trebuchet MS" pitchFamily="34" charset="0"/>
                  </a:rPr>
                  <a:t>A</a:t>
                </a:r>
              </a:p>
            </p:txBody>
          </p:sp>
          <p:sp>
            <p:nvSpPr>
              <p:cNvPr id="33801" name="AutoShape 8"/>
              <p:cNvSpPr>
                <a:spLocks noChangeArrowheads="1"/>
              </p:cNvSpPr>
              <p:nvPr/>
            </p:nvSpPr>
            <p:spPr bwMode="auto">
              <a:xfrm>
                <a:off x="3408" y="2016"/>
                <a:ext cx="530" cy="288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wrap="none" anchor="ctr"/>
              <a:lstStyle/>
              <a:p>
                <a:pPr algn="ctr"/>
                <a:r>
                  <a:rPr lang="en-US">
                    <a:latin typeface="Trebuchet MS" pitchFamily="34" charset="0"/>
                  </a:rPr>
                  <a:t>B</a:t>
                </a:r>
              </a:p>
            </p:txBody>
          </p:sp>
          <p:cxnSp>
            <p:nvCxnSpPr>
              <p:cNvPr id="33802" name="AutoShape 11"/>
              <p:cNvCxnSpPr>
                <a:cxnSpLocks noChangeShapeType="1"/>
                <a:stCxn id="33800" idx="2"/>
                <a:endCxn id="33801" idx="0"/>
              </p:cNvCxnSpPr>
              <p:nvPr/>
            </p:nvCxnSpPr>
            <p:spPr bwMode="auto">
              <a:xfrm>
                <a:off x="3287" y="1632"/>
                <a:ext cx="386" cy="384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6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63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bldLvl="5" autoUpdateAnimBg="0"/>
      <p:bldP spid="56324" grpId="0" build="p" bldLvl="5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EC16091-9738-4742-A738-6583B1F861AF}" type="slidenum">
              <a:rPr lang="en-US"/>
              <a:pPr/>
              <a:t>5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terminology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Node A is the </a:t>
            </a:r>
            <a:r>
              <a:rPr lang="en-US" smtClean="0">
                <a:solidFill>
                  <a:schemeClr val="tx2"/>
                </a:solidFill>
              </a:rPr>
              <a:t>parent</a:t>
            </a:r>
            <a:r>
              <a:rPr lang="en-US" smtClean="0"/>
              <a:t> of node B if node B is a child of A</a:t>
            </a:r>
          </a:p>
          <a:p>
            <a:pPr eaLnBrk="1" hangingPunct="1"/>
            <a:r>
              <a:rPr lang="en-US" smtClean="0"/>
              <a:t>Node A is an </a:t>
            </a:r>
            <a:r>
              <a:rPr lang="en-US" smtClean="0">
                <a:solidFill>
                  <a:schemeClr val="tx2"/>
                </a:solidFill>
              </a:rPr>
              <a:t>ancestor</a:t>
            </a:r>
            <a:r>
              <a:rPr lang="en-US" smtClean="0"/>
              <a:t> of node B if A is a parent of B, or if some child of A is an ancestor of B</a:t>
            </a:r>
          </a:p>
          <a:p>
            <a:pPr lvl="1" eaLnBrk="1" hangingPunct="1"/>
            <a:r>
              <a:rPr lang="en-US" smtClean="0"/>
              <a:t>In less formal terms, A is an ancestor of B if B is a child of A, or a child of a child of A, or a child of a child of a child of A, etc.</a:t>
            </a:r>
          </a:p>
          <a:p>
            <a:pPr eaLnBrk="1" hangingPunct="1"/>
            <a:r>
              <a:rPr lang="en-US" smtClean="0"/>
              <a:t>Node B is a </a:t>
            </a:r>
            <a:r>
              <a:rPr lang="en-US" smtClean="0">
                <a:solidFill>
                  <a:schemeClr val="tx2"/>
                </a:solidFill>
              </a:rPr>
              <a:t>descendant</a:t>
            </a:r>
            <a:r>
              <a:rPr lang="en-US" smtClean="0"/>
              <a:t> of A if A is an ancestor of B</a:t>
            </a:r>
          </a:p>
          <a:p>
            <a:pPr eaLnBrk="1" hangingPunct="1"/>
            <a:r>
              <a:rPr lang="en-US" smtClean="0"/>
              <a:t>Nodes A and B are </a:t>
            </a:r>
            <a:r>
              <a:rPr lang="en-US" smtClean="0">
                <a:solidFill>
                  <a:schemeClr val="tx2"/>
                </a:solidFill>
              </a:rPr>
              <a:t>siblings</a:t>
            </a:r>
            <a:r>
              <a:rPr lang="en-US" smtClean="0"/>
              <a:t> if they have the same parent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EEF71AD-0AFC-466C-B8B8-4EA6B1C0C926}" type="slidenum">
              <a:rPr lang="en-US"/>
              <a:pPr/>
              <a:t>6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Size and depth</a:t>
            </a:r>
          </a:p>
        </p:txBody>
      </p:sp>
      <p:sp>
        <p:nvSpPr>
          <p:cNvPr id="10268" name="Rectangle 28"/>
          <p:cNvSpPr>
            <a:spLocks noGrp="1" noChangeArrowheads="1"/>
          </p:cNvSpPr>
          <p:nvPr>
            <p:ph type="body" idx="1"/>
          </p:nvPr>
        </p:nvSpPr>
        <p:spPr>
          <a:xfrm>
            <a:off x="4079875" y="1371600"/>
            <a:ext cx="4875213" cy="4760913"/>
          </a:xfrm>
        </p:spPr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smtClean="0">
                <a:solidFill>
                  <a:schemeClr val="tx2"/>
                </a:solidFill>
              </a:rPr>
              <a:t>size</a:t>
            </a:r>
            <a:r>
              <a:rPr lang="en-US" smtClean="0"/>
              <a:t> of a binary tree is the number of nodes in it</a:t>
            </a:r>
          </a:p>
          <a:p>
            <a:pPr lvl="1" eaLnBrk="1" hangingPunct="1"/>
            <a:r>
              <a:rPr lang="en-US" smtClean="0"/>
              <a:t>This tree has size 12</a:t>
            </a:r>
          </a:p>
          <a:p>
            <a:pPr eaLnBrk="1" hangingPunct="1"/>
            <a:r>
              <a:rPr lang="en-US" smtClean="0"/>
              <a:t>The </a:t>
            </a:r>
            <a:r>
              <a:rPr lang="en-US" smtClean="0">
                <a:solidFill>
                  <a:schemeClr val="tx2"/>
                </a:solidFill>
              </a:rPr>
              <a:t>depth</a:t>
            </a:r>
            <a:r>
              <a:rPr lang="en-US" smtClean="0"/>
              <a:t> of a node is its distance from the root</a:t>
            </a:r>
          </a:p>
          <a:p>
            <a:pPr lvl="1" eaLnBrk="1" hangingPunct="1"/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a</a:t>
            </a:r>
            <a:r>
              <a:rPr lang="en-US" smtClean="0"/>
              <a:t> is at depth zero</a:t>
            </a:r>
          </a:p>
          <a:p>
            <a:pPr lvl="1" eaLnBrk="1" hangingPunct="1"/>
            <a:r>
              <a:rPr lang="en-US" sz="2000" smtClean="0">
                <a:solidFill>
                  <a:schemeClr val="accent2"/>
                </a:solidFill>
                <a:latin typeface="Consolas" pitchFamily="49" charset="0"/>
              </a:rPr>
              <a:t>e</a:t>
            </a:r>
            <a:r>
              <a:rPr lang="en-US" smtClean="0"/>
              <a:t> is at depth 2</a:t>
            </a:r>
          </a:p>
          <a:p>
            <a:pPr eaLnBrk="1" hangingPunct="1"/>
            <a:r>
              <a:rPr lang="en-US" smtClean="0"/>
              <a:t>The </a:t>
            </a:r>
            <a:r>
              <a:rPr lang="en-US" smtClean="0">
                <a:solidFill>
                  <a:schemeClr val="tx2"/>
                </a:solidFill>
              </a:rPr>
              <a:t>depth</a:t>
            </a:r>
            <a:r>
              <a:rPr lang="en-US" smtClean="0"/>
              <a:t> of a binary tree is the depth of its deepest node</a:t>
            </a:r>
          </a:p>
          <a:p>
            <a:pPr lvl="1" eaLnBrk="1" hangingPunct="1"/>
            <a:r>
              <a:rPr lang="en-US" smtClean="0"/>
              <a:t>This tree has depth 4</a:t>
            </a:r>
          </a:p>
          <a:p>
            <a:pPr lvl="1" eaLnBrk="1" hangingPunct="1"/>
            <a:endParaRPr lang="en-US" smtClean="0"/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533400" y="1752600"/>
            <a:ext cx="3200400" cy="3733800"/>
            <a:chOff x="144" y="912"/>
            <a:chExt cx="2016" cy="2352"/>
          </a:xfrm>
        </p:grpSpPr>
        <p:sp>
          <p:nvSpPr>
            <p:cNvPr id="37893" name="Text Box 3"/>
            <p:cNvSpPr txBox="1">
              <a:spLocks noChangeArrowheads="1"/>
            </p:cNvSpPr>
            <p:nvPr/>
          </p:nvSpPr>
          <p:spPr bwMode="auto">
            <a:xfrm>
              <a:off x="1008" y="912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Consolas" pitchFamily="49" charset="0"/>
                </a:rPr>
                <a:t>a</a:t>
              </a:r>
            </a:p>
          </p:txBody>
        </p:sp>
        <p:sp>
          <p:nvSpPr>
            <p:cNvPr id="37894" name="Text Box 4"/>
            <p:cNvSpPr txBox="1">
              <a:spLocks noChangeArrowheads="1"/>
            </p:cNvSpPr>
            <p:nvPr/>
          </p:nvSpPr>
          <p:spPr bwMode="auto">
            <a:xfrm>
              <a:off x="624" y="1440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Consolas" pitchFamily="49" charset="0"/>
                </a:rPr>
                <a:t>b</a:t>
              </a:r>
            </a:p>
          </p:txBody>
        </p:sp>
        <p:sp>
          <p:nvSpPr>
            <p:cNvPr id="37895" name="Text Box 5"/>
            <p:cNvSpPr txBox="1">
              <a:spLocks noChangeArrowheads="1"/>
            </p:cNvSpPr>
            <p:nvPr/>
          </p:nvSpPr>
          <p:spPr bwMode="auto">
            <a:xfrm>
              <a:off x="1392" y="1440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Consolas" pitchFamily="49" charset="0"/>
                </a:rPr>
                <a:t>c</a:t>
              </a:r>
            </a:p>
          </p:txBody>
        </p:sp>
        <p:sp>
          <p:nvSpPr>
            <p:cNvPr id="37896" name="Text Box 6"/>
            <p:cNvSpPr txBox="1">
              <a:spLocks noChangeArrowheads="1"/>
            </p:cNvSpPr>
            <p:nvPr/>
          </p:nvSpPr>
          <p:spPr bwMode="auto">
            <a:xfrm>
              <a:off x="384" y="1968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Consolas" pitchFamily="49" charset="0"/>
                </a:rPr>
                <a:t>d</a:t>
              </a:r>
            </a:p>
          </p:txBody>
        </p:sp>
        <p:sp>
          <p:nvSpPr>
            <p:cNvPr id="37897" name="Text Box 7"/>
            <p:cNvSpPr txBox="1">
              <a:spLocks noChangeArrowheads="1"/>
            </p:cNvSpPr>
            <p:nvPr/>
          </p:nvSpPr>
          <p:spPr bwMode="auto">
            <a:xfrm>
              <a:off x="912" y="1968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Consolas" pitchFamily="49" charset="0"/>
                </a:rPr>
                <a:t>e</a:t>
              </a:r>
            </a:p>
          </p:txBody>
        </p:sp>
        <p:sp>
          <p:nvSpPr>
            <p:cNvPr id="37898" name="Text Box 8"/>
            <p:cNvSpPr txBox="1">
              <a:spLocks noChangeArrowheads="1"/>
            </p:cNvSpPr>
            <p:nvPr/>
          </p:nvSpPr>
          <p:spPr bwMode="auto">
            <a:xfrm>
              <a:off x="1728" y="1968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Consolas" pitchFamily="49" charset="0"/>
                </a:rPr>
                <a:t>f</a:t>
              </a:r>
            </a:p>
          </p:txBody>
        </p:sp>
        <p:sp>
          <p:nvSpPr>
            <p:cNvPr id="37899" name="Text Box 9"/>
            <p:cNvSpPr txBox="1">
              <a:spLocks noChangeArrowheads="1"/>
            </p:cNvSpPr>
            <p:nvPr/>
          </p:nvSpPr>
          <p:spPr bwMode="auto">
            <a:xfrm>
              <a:off x="144" y="2496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Consolas" pitchFamily="49" charset="0"/>
                </a:rPr>
                <a:t>g</a:t>
              </a:r>
            </a:p>
          </p:txBody>
        </p:sp>
        <p:sp>
          <p:nvSpPr>
            <p:cNvPr id="37900" name="Text Box 10"/>
            <p:cNvSpPr txBox="1">
              <a:spLocks noChangeArrowheads="1"/>
            </p:cNvSpPr>
            <p:nvPr/>
          </p:nvSpPr>
          <p:spPr bwMode="auto">
            <a:xfrm>
              <a:off x="672" y="2496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Consolas" pitchFamily="49" charset="0"/>
                </a:rPr>
                <a:t>h</a:t>
              </a:r>
            </a:p>
          </p:txBody>
        </p:sp>
        <p:sp>
          <p:nvSpPr>
            <p:cNvPr id="37901" name="Text Box 11"/>
            <p:cNvSpPr txBox="1">
              <a:spLocks noChangeArrowheads="1"/>
            </p:cNvSpPr>
            <p:nvPr/>
          </p:nvSpPr>
          <p:spPr bwMode="auto">
            <a:xfrm>
              <a:off x="1152" y="2496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Consolas" pitchFamily="49" charset="0"/>
                </a:rPr>
                <a:t>i</a:t>
              </a:r>
            </a:p>
          </p:txBody>
        </p:sp>
        <p:sp>
          <p:nvSpPr>
            <p:cNvPr id="37902" name="Text Box 12"/>
            <p:cNvSpPr txBox="1">
              <a:spLocks noChangeArrowheads="1"/>
            </p:cNvSpPr>
            <p:nvPr/>
          </p:nvSpPr>
          <p:spPr bwMode="auto">
            <a:xfrm>
              <a:off x="1536" y="2496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Consolas" pitchFamily="49" charset="0"/>
                </a:rPr>
                <a:t>j</a:t>
              </a:r>
            </a:p>
          </p:txBody>
        </p:sp>
        <p:sp>
          <p:nvSpPr>
            <p:cNvPr id="37903" name="Text Box 13"/>
            <p:cNvSpPr txBox="1">
              <a:spLocks noChangeArrowheads="1"/>
            </p:cNvSpPr>
            <p:nvPr/>
          </p:nvSpPr>
          <p:spPr bwMode="auto">
            <a:xfrm>
              <a:off x="1920" y="2496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Consolas" pitchFamily="49" charset="0"/>
                </a:rPr>
                <a:t>k</a:t>
              </a:r>
            </a:p>
          </p:txBody>
        </p:sp>
        <p:sp>
          <p:nvSpPr>
            <p:cNvPr id="37904" name="Text Box 14"/>
            <p:cNvSpPr txBox="1">
              <a:spLocks noChangeArrowheads="1"/>
            </p:cNvSpPr>
            <p:nvPr/>
          </p:nvSpPr>
          <p:spPr bwMode="auto">
            <a:xfrm>
              <a:off x="960" y="2976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Consolas" pitchFamily="49" charset="0"/>
                </a:rPr>
                <a:t>l</a:t>
              </a:r>
            </a:p>
          </p:txBody>
        </p:sp>
        <p:sp>
          <p:nvSpPr>
            <p:cNvPr id="37905" name="Line 15"/>
            <p:cNvSpPr>
              <a:spLocks noChangeShapeType="1"/>
            </p:cNvSpPr>
            <p:nvPr/>
          </p:nvSpPr>
          <p:spPr bwMode="auto">
            <a:xfrm flipH="1">
              <a:off x="816" y="1200"/>
              <a:ext cx="24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06" name="Line 16"/>
            <p:cNvSpPr>
              <a:spLocks noChangeShapeType="1"/>
            </p:cNvSpPr>
            <p:nvPr/>
          </p:nvSpPr>
          <p:spPr bwMode="auto">
            <a:xfrm>
              <a:off x="1152" y="1200"/>
              <a:ext cx="288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07" name="Line 17"/>
            <p:cNvSpPr>
              <a:spLocks noChangeShapeType="1"/>
            </p:cNvSpPr>
            <p:nvPr/>
          </p:nvSpPr>
          <p:spPr bwMode="auto">
            <a:xfrm flipH="1">
              <a:off x="528" y="1680"/>
              <a:ext cx="192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08" name="Line 18"/>
            <p:cNvSpPr>
              <a:spLocks noChangeShapeType="1"/>
            </p:cNvSpPr>
            <p:nvPr/>
          </p:nvSpPr>
          <p:spPr bwMode="auto">
            <a:xfrm>
              <a:off x="768" y="1680"/>
              <a:ext cx="192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09" name="Line 19"/>
            <p:cNvSpPr>
              <a:spLocks noChangeShapeType="1"/>
            </p:cNvSpPr>
            <p:nvPr/>
          </p:nvSpPr>
          <p:spPr bwMode="auto">
            <a:xfrm>
              <a:off x="1584" y="1680"/>
              <a:ext cx="192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10" name="Line 20"/>
            <p:cNvSpPr>
              <a:spLocks noChangeShapeType="1"/>
            </p:cNvSpPr>
            <p:nvPr/>
          </p:nvSpPr>
          <p:spPr bwMode="auto">
            <a:xfrm flipH="1">
              <a:off x="288" y="2208"/>
              <a:ext cx="192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11" name="Line 22"/>
            <p:cNvSpPr>
              <a:spLocks noChangeShapeType="1"/>
            </p:cNvSpPr>
            <p:nvPr/>
          </p:nvSpPr>
          <p:spPr bwMode="auto">
            <a:xfrm flipH="1">
              <a:off x="816" y="2208"/>
              <a:ext cx="192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12" name="Line 23"/>
            <p:cNvSpPr>
              <a:spLocks noChangeShapeType="1"/>
            </p:cNvSpPr>
            <p:nvPr/>
          </p:nvSpPr>
          <p:spPr bwMode="auto">
            <a:xfrm>
              <a:off x="1056" y="2208"/>
              <a:ext cx="144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13" name="Line 24"/>
            <p:cNvSpPr>
              <a:spLocks noChangeShapeType="1"/>
            </p:cNvSpPr>
            <p:nvPr/>
          </p:nvSpPr>
          <p:spPr bwMode="auto">
            <a:xfrm flipH="1">
              <a:off x="1056" y="2784"/>
              <a:ext cx="144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14" name="Line 25"/>
            <p:cNvSpPr>
              <a:spLocks noChangeShapeType="1"/>
            </p:cNvSpPr>
            <p:nvPr/>
          </p:nvSpPr>
          <p:spPr bwMode="auto">
            <a:xfrm flipH="1">
              <a:off x="1632" y="2208"/>
              <a:ext cx="144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15" name="Line 26"/>
            <p:cNvSpPr>
              <a:spLocks noChangeShapeType="1"/>
            </p:cNvSpPr>
            <p:nvPr/>
          </p:nvSpPr>
          <p:spPr bwMode="auto">
            <a:xfrm>
              <a:off x="1824" y="2208"/>
              <a:ext cx="192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8" grpId="0" build="p" bldLvl="4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7DFC2DC-3FB2-4096-A5AD-3BCC517C66E1}" type="slidenum">
              <a:rPr lang="en-US"/>
              <a:pPr/>
              <a:t>7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Balance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5040313"/>
            <a:ext cx="8574088" cy="109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A binary tree is balanced if every level above the lowest is </a:t>
            </a:r>
            <a:r>
              <a:rPr lang="ja-JP" altLang="en-US" sz="2400" smtClean="0">
                <a:latin typeface="Arial" pitchFamily="34" charset="0"/>
              </a:rPr>
              <a:t>“</a:t>
            </a:r>
            <a:r>
              <a:rPr lang="en-US" altLang="ja-JP" sz="2400" smtClean="0"/>
              <a:t>full</a:t>
            </a:r>
            <a:r>
              <a:rPr lang="ja-JP" altLang="en-US" sz="2400" smtClean="0">
                <a:latin typeface="Arial" pitchFamily="34" charset="0"/>
              </a:rPr>
              <a:t>”</a:t>
            </a:r>
            <a:r>
              <a:rPr lang="en-US" altLang="ja-JP" sz="2400" smtClean="0"/>
              <a:t> (contains 2</a:t>
            </a:r>
            <a:r>
              <a:rPr lang="en-US" altLang="ja-JP" sz="2400" baseline="30000" smtClean="0"/>
              <a:t>n</a:t>
            </a:r>
            <a:r>
              <a:rPr lang="en-US" altLang="ja-JP" sz="2400" smtClean="0"/>
              <a:t> nodes)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In most applications, a reasonably balanced binary tree is desirable</a:t>
            </a: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381000" y="1219200"/>
            <a:ext cx="3124200" cy="2819400"/>
            <a:chOff x="240" y="768"/>
            <a:chExt cx="1968" cy="1776"/>
          </a:xfrm>
        </p:grpSpPr>
        <p:sp>
          <p:nvSpPr>
            <p:cNvPr id="39962" name="Text Box 4"/>
            <p:cNvSpPr txBox="1">
              <a:spLocks noChangeArrowheads="1"/>
            </p:cNvSpPr>
            <p:nvPr/>
          </p:nvSpPr>
          <p:spPr bwMode="auto">
            <a:xfrm>
              <a:off x="1248" y="768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Consolas" pitchFamily="49" charset="0"/>
                </a:rPr>
                <a:t>a</a:t>
              </a:r>
            </a:p>
          </p:txBody>
        </p:sp>
        <p:sp>
          <p:nvSpPr>
            <p:cNvPr id="39963" name="Text Box 5"/>
            <p:cNvSpPr txBox="1">
              <a:spLocks noChangeArrowheads="1"/>
            </p:cNvSpPr>
            <p:nvPr/>
          </p:nvSpPr>
          <p:spPr bwMode="auto">
            <a:xfrm>
              <a:off x="816" y="1104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Consolas" pitchFamily="49" charset="0"/>
                </a:rPr>
                <a:t>b</a:t>
              </a:r>
            </a:p>
          </p:txBody>
        </p:sp>
        <p:sp>
          <p:nvSpPr>
            <p:cNvPr id="39964" name="Text Box 6"/>
            <p:cNvSpPr txBox="1">
              <a:spLocks noChangeArrowheads="1"/>
            </p:cNvSpPr>
            <p:nvPr/>
          </p:nvSpPr>
          <p:spPr bwMode="auto">
            <a:xfrm>
              <a:off x="1680" y="1104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Consolas" pitchFamily="49" charset="0"/>
                </a:rPr>
                <a:t>c</a:t>
              </a:r>
            </a:p>
          </p:txBody>
        </p:sp>
        <p:sp>
          <p:nvSpPr>
            <p:cNvPr id="39965" name="Text Box 7"/>
            <p:cNvSpPr txBox="1">
              <a:spLocks noChangeArrowheads="1"/>
            </p:cNvSpPr>
            <p:nvPr/>
          </p:nvSpPr>
          <p:spPr bwMode="auto">
            <a:xfrm>
              <a:off x="576" y="1536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Consolas" pitchFamily="49" charset="0"/>
                </a:rPr>
                <a:t>d</a:t>
              </a:r>
            </a:p>
          </p:txBody>
        </p:sp>
        <p:sp>
          <p:nvSpPr>
            <p:cNvPr id="39966" name="Text Box 8"/>
            <p:cNvSpPr txBox="1">
              <a:spLocks noChangeArrowheads="1"/>
            </p:cNvSpPr>
            <p:nvPr/>
          </p:nvSpPr>
          <p:spPr bwMode="auto">
            <a:xfrm>
              <a:off x="1056" y="1536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Consolas" pitchFamily="49" charset="0"/>
                </a:rPr>
                <a:t>e</a:t>
              </a:r>
            </a:p>
          </p:txBody>
        </p:sp>
        <p:sp>
          <p:nvSpPr>
            <p:cNvPr id="39967" name="Text Box 9"/>
            <p:cNvSpPr txBox="1">
              <a:spLocks noChangeArrowheads="1"/>
            </p:cNvSpPr>
            <p:nvPr/>
          </p:nvSpPr>
          <p:spPr bwMode="auto">
            <a:xfrm>
              <a:off x="1440" y="1536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Consolas" pitchFamily="49" charset="0"/>
                </a:rPr>
                <a:t>f</a:t>
              </a:r>
            </a:p>
          </p:txBody>
        </p:sp>
        <p:sp>
          <p:nvSpPr>
            <p:cNvPr id="39968" name="Text Box 10"/>
            <p:cNvSpPr txBox="1">
              <a:spLocks noChangeArrowheads="1"/>
            </p:cNvSpPr>
            <p:nvPr/>
          </p:nvSpPr>
          <p:spPr bwMode="auto">
            <a:xfrm>
              <a:off x="1872" y="1536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Consolas" pitchFamily="49" charset="0"/>
                </a:rPr>
                <a:t>g</a:t>
              </a:r>
            </a:p>
          </p:txBody>
        </p:sp>
        <p:sp>
          <p:nvSpPr>
            <p:cNvPr id="39969" name="Text Box 11"/>
            <p:cNvSpPr txBox="1">
              <a:spLocks noChangeArrowheads="1"/>
            </p:cNvSpPr>
            <p:nvPr/>
          </p:nvSpPr>
          <p:spPr bwMode="auto">
            <a:xfrm>
              <a:off x="432" y="1968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Consolas" pitchFamily="49" charset="0"/>
                </a:rPr>
                <a:t>h</a:t>
              </a:r>
            </a:p>
          </p:txBody>
        </p:sp>
        <p:sp>
          <p:nvSpPr>
            <p:cNvPr id="39970" name="Text Box 12"/>
            <p:cNvSpPr txBox="1">
              <a:spLocks noChangeArrowheads="1"/>
            </p:cNvSpPr>
            <p:nvPr/>
          </p:nvSpPr>
          <p:spPr bwMode="auto">
            <a:xfrm>
              <a:off x="720" y="1968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Consolas" pitchFamily="49" charset="0"/>
                </a:rPr>
                <a:t>i</a:t>
              </a:r>
            </a:p>
          </p:txBody>
        </p:sp>
        <p:sp>
          <p:nvSpPr>
            <p:cNvPr id="39971" name="Text Box 13"/>
            <p:cNvSpPr txBox="1">
              <a:spLocks noChangeArrowheads="1"/>
            </p:cNvSpPr>
            <p:nvPr/>
          </p:nvSpPr>
          <p:spPr bwMode="auto">
            <a:xfrm>
              <a:off x="1728" y="1968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Consolas" pitchFamily="49" charset="0"/>
                </a:rPr>
                <a:t>j</a:t>
              </a:r>
            </a:p>
          </p:txBody>
        </p:sp>
        <p:sp>
          <p:nvSpPr>
            <p:cNvPr id="39972" name="Line 24"/>
            <p:cNvSpPr>
              <a:spLocks noChangeShapeType="1"/>
            </p:cNvSpPr>
            <p:nvPr/>
          </p:nvSpPr>
          <p:spPr bwMode="auto">
            <a:xfrm flipH="1">
              <a:off x="1008" y="1056"/>
              <a:ext cx="33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973" name="Line 25"/>
            <p:cNvSpPr>
              <a:spLocks noChangeShapeType="1"/>
            </p:cNvSpPr>
            <p:nvPr/>
          </p:nvSpPr>
          <p:spPr bwMode="auto">
            <a:xfrm>
              <a:off x="1344" y="1056"/>
              <a:ext cx="33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974" name="Line 26"/>
            <p:cNvSpPr>
              <a:spLocks noChangeShapeType="1"/>
            </p:cNvSpPr>
            <p:nvPr/>
          </p:nvSpPr>
          <p:spPr bwMode="auto">
            <a:xfrm flipH="1">
              <a:off x="720" y="1392"/>
              <a:ext cx="192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975" name="Line 27"/>
            <p:cNvSpPr>
              <a:spLocks noChangeShapeType="1"/>
            </p:cNvSpPr>
            <p:nvPr/>
          </p:nvSpPr>
          <p:spPr bwMode="auto">
            <a:xfrm>
              <a:off x="912" y="1392"/>
              <a:ext cx="24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976" name="Line 28"/>
            <p:cNvSpPr>
              <a:spLocks noChangeShapeType="1"/>
            </p:cNvSpPr>
            <p:nvPr/>
          </p:nvSpPr>
          <p:spPr bwMode="auto">
            <a:xfrm flipH="1">
              <a:off x="1584" y="1392"/>
              <a:ext cx="192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977" name="Line 29"/>
            <p:cNvSpPr>
              <a:spLocks noChangeShapeType="1"/>
            </p:cNvSpPr>
            <p:nvPr/>
          </p:nvSpPr>
          <p:spPr bwMode="auto">
            <a:xfrm>
              <a:off x="1776" y="1392"/>
              <a:ext cx="192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978" name="Line 30"/>
            <p:cNvSpPr>
              <a:spLocks noChangeShapeType="1"/>
            </p:cNvSpPr>
            <p:nvPr/>
          </p:nvSpPr>
          <p:spPr bwMode="auto">
            <a:xfrm flipH="1">
              <a:off x="576" y="1824"/>
              <a:ext cx="9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979" name="Line 31"/>
            <p:cNvSpPr>
              <a:spLocks noChangeShapeType="1"/>
            </p:cNvSpPr>
            <p:nvPr/>
          </p:nvSpPr>
          <p:spPr bwMode="auto">
            <a:xfrm>
              <a:off x="672" y="1824"/>
              <a:ext cx="9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980" name="Line 32"/>
            <p:cNvSpPr>
              <a:spLocks noChangeShapeType="1"/>
            </p:cNvSpPr>
            <p:nvPr/>
          </p:nvSpPr>
          <p:spPr bwMode="auto">
            <a:xfrm flipH="1">
              <a:off x="1824" y="1824"/>
              <a:ext cx="9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981" name="Text Box 42"/>
            <p:cNvSpPr txBox="1">
              <a:spLocks noChangeArrowheads="1"/>
            </p:cNvSpPr>
            <p:nvPr/>
          </p:nvSpPr>
          <p:spPr bwMode="auto">
            <a:xfrm>
              <a:off x="240" y="2256"/>
              <a:ext cx="19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A balanced binary tree</a:t>
              </a:r>
            </a:p>
          </p:txBody>
        </p:sp>
      </p:grpSp>
      <p:grpSp>
        <p:nvGrpSpPr>
          <p:cNvPr id="3" name="Group 46"/>
          <p:cNvGrpSpPr>
            <a:grpSpLocks/>
          </p:cNvGrpSpPr>
          <p:nvPr/>
        </p:nvGrpSpPr>
        <p:grpSpPr bwMode="auto">
          <a:xfrm>
            <a:off x="4419600" y="1219200"/>
            <a:ext cx="3429000" cy="3581400"/>
            <a:chOff x="2784" y="768"/>
            <a:chExt cx="2160" cy="2256"/>
          </a:xfrm>
        </p:grpSpPr>
        <p:sp>
          <p:nvSpPr>
            <p:cNvPr id="39942" name="Text Box 14"/>
            <p:cNvSpPr txBox="1">
              <a:spLocks noChangeArrowheads="1"/>
            </p:cNvSpPr>
            <p:nvPr/>
          </p:nvSpPr>
          <p:spPr bwMode="auto">
            <a:xfrm>
              <a:off x="3744" y="768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Consolas" pitchFamily="49" charset="0"/>
                </a:rPr>
                <a:t>a</a:t>
              </a:r>
            </a:p>
          </p:txBody>
        </p:sp>
        <p:sp>
          <p:nvSpPr>
            <p:cNvPr id="39943" name="Text Box 15"/>
            <p:cNvSpPr txBox="1">
              <a:spLocks noChangeArrowheads="1"/>
            </p:cNvSpPr>
            <p:nvPr/>
          </p:nvSpPr>
          <p:spPr bwMode="auto">
            <a:xfrm>
              <a:off x="3552" y="1104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Consolas" pitchFamily="49" charset="0"/>
                </a:rPr>
                <a:t>b</a:t>
              </a:r>
            </a:p>
          </p:txBody>
        </p:sp>
        <p:sp>
          <p:nvSpPr>
            <p:cNvPr id="39944" name="Text Box 16"/>
            <p:cNvSpPr txBox="1">
              <a:spLocks noChangeArrowheads="1"/>
            </p:cNvSpPr>
            <p:nvPr/>
          </p:nvSpPr>
          <p:spPr bwMode="auto">
            <a:xfrm>
              <a:off x="3312" y="1440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Consolas" pitchFamily="49" charset="0"/>
                </a:rPr>
                <a:t>c</a:t>
              </a:r>
            </a:p>
          </p:txBody>
        </p:sp>
        <p:sp>
          <p:nvSpPr>
            <p:cNvPr id="39945" name="Text Box 17"/>
            <p:cNvSpPr txBox="1">
              <a:spLocks noChangeArrowheads="1"/>
            </p:cNvSpPr>
            <p:nvPr/>
          </p:nvSpPr>
          <p:spPr bwMode="auto">
            <a:xfrm>
              <a:off x="3120" y="1776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Consolas" pitchFamily="49" charset="0"/>
                </a:rPr>
                <a:t>d</a:t>
              </a:r>
            </a:p>
          </p:txBody>
        </p:sp>
        <p:sp>
          <p:nvSpPr>
            <p:cNvPr id="39946" name="Text Box 18"/>
            <p:cNvSpPr txBox="1">
              <a:spLocks noChangeArrowheads="1"/>
            </p:cNvSpPr>
            <p:nvPr/>
          </p:nvSpPr>
          <p:spPr bwMode="auto">
            <a:xfrm>
              <a:off x="3744" y="1440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Consolas" pitchFamily="49" charset="0"/>
                </a:rPr>
                <a:t>e</a:t>
              </a:r>
            </a:p>
          </p:txBody>
        </p:sp>
        <p:sp>
          <p:nvSpPr>
            <p:cNvPr id="39947" name="Text Box 19"/>
            <p:cNvSpPr txBox="1">
              <a:spLocks noChangeArrowheads="1"/>
            </p:cNvSpPr>
            <p:nvPr/>
          </p:nvSpPr>
          <p:spPr bwMode="auto">
            <a:xfrm>
              <a:off x="3600" y="1824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Consolas" pitchFamily="49" charset="0"/>
                </a:rPr>
                <a:t>f</a:t>
              </a:r>
            </a:p>
          </p:txBody>
        </p:sp>
        <p:sp>
          <p:nvSpPr>
            <p:cNvPr id="39948" name="Text Box 20"/>
            <p:cNvSpPr txBox="1">
              <a:spLocks noChangeArrowheads="1"/>
            </p:cNvSpPr>
            <p:nvPr/>
          </p:nvSpPr>
          <p:spPr bwMode="auto">
            <a:xfrm>
              <a:off x="3408" y="2160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Consolas" pitchFamily="49" charset="0"/>
                </a:rPr>
                <a:t>g</a:t>
              </a:r>
            </a:p>
          </p:txBody>
        </p:sp>
        <p:sp>
          <p:nvSpPr>
            <p:cNvPr id="39949" name="Text Box 21"/>
            <p:cNvSpPr txBox="1">
              <a:spLocks noChangeArrowheads="1"/>
            </p:cNvSpPr>
            <p:nvPr/>
          </p:nvSpPr>
          <p:spPr bwMode="auto">
            <a:xfrm>
              <a:off x="3744" y="2160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Consolas" pitchFamily="49" charset="0"/>
                </a:rPr>
                <a:t>h</a:t>
              </a:r>
            </a:p>
          </p:txBody>
        </p:sp>
        <p:sp>
          <p:nvSpPr>
            <p:cNvPr id="39950" name="Text Box 22"/>
            <p:cNvSpPr txBox="1">
              <a:spLocks noChangeArrowheads="1"/>
            </p:cNvSpPr>
            <p:nvPr/>
          </p:nvSpPr>
          <p:spPr bwMode="auto">
            <a:xfrm>
              <a:off x="3264" y="2496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Consolas" pitchFamily="49" charset="0"/>
                </a:rPr>
                <a:t>i</a:t>
              </a:r>
            </a:p>
          </p:txBody>
        </p:sp>
        <p:sp>
          <p:nvSpPr>
            <p:cNvPr id="39951" name="Text Box 23"/>
            <p:cNvSpPr txBox="1">
              <a:spLocks noChangeArrowheads="1"/>
            </p:cNvSpPr>
            <p:nvPr/>
          </p:nvSpPr>
          <p:spPr bwMode="auto">
            <a:xfrm>
              <a:off x="3552" y="2496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Consolas" pitchFamily="49" charset="0"/>
                </a:rPr>
                <a:t>j</a:t>
              </a:r>
            </a:p>
          </p:txBody>
        </p:sp>
        <p:sp>
          <p:nvSpPr>
            <p:cNvPr id="39952" name="Line 33"/>
            <p:cNvSpPr>
              <a:spLocks noChangeShapeType="1"/>
            </p:cNvSpPr>
            <p:nvPr/>
          </p:nvSpPr>
          <p:spPr bwMode="auto">
            <a:xfrm flipH="1">
              <a:off x="3696" y="1008"/>
              <a:ext cx="9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953" name="Line 34"/>
            <p:cNvSpPr>
              <a:spLocks noChangeShapeType="1"/>
            </p:cNvSpPr>
            <p:nvPr/>
          </p:nvSpPr>
          <p:spPr bwMode="auto">
            <a:xfrm flipH="1">
              <a:off x="3456" y="1392"/>
              <a:ext cx="144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954" name="Line 35"/>
            <p:cNvSpPr>
              <a:spLocks noChangeShapeType="1"/>
            </p:cNvSpPr>
            <p:nvPr/>
          </p:nvSpPr>
          <p:spPr bwMode="auto">
            <a:xfrm flipH="1">
              <a:off x="3264" y="1680"/>
              <a:ext cx="9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955" name="Line 36"/>
            <p:cNvSpPr>
              <a:spLocks noChangeShapeType="1"/>
            </p:cNvSpPr>
            <p:nvPr/>
          </p:nvSpPr>
          <p:spPr bwMode="auto">
            <a:xfrm>
              <a:off x="3648" y="1392"/>
              <a:ext cx="144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956" name="Line 37"/>
            <p:cNvSpPr>
              <a:spLocks noChangeShapeType="1"/>
            </p:cNvSpPr>
            <p:nvPr/>
          </p:nvSpPr>
          <p:spPr bwMode="auto">
            <a:xfrm flipH="1">
              <a:off x="3744" y="1728"/>
              <a:ext cx="9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957" name="Line 38"/>
            <p:cNvSpPr>
              <a:spLocks noChangeShapeType="1"/>
            </p:cNvSpPr>
            <p:nvPr/>
          </p:nvSpPr>
          <p:spPr bwMode="auto">
            <a:xfrm flipH="1">
              <a:off x="3552" y="2064"/>
              <a:ext cx="144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958" name="Line 39"/>
            <p:cNvSpPr>
              <a:spLocks noChangeShapeType="1"/>
            </p:cNvSpPr>
            <p:nvPr/>
          </p:nvSpPr>
          <p:spPr bwMode="auto">
            <a:xfrm>
              <a:off x="3696" y="2064"/>
              <a:ext cx="144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959" name="Line 40"/>
            <p:cNvSpPr>
              <a:spLocks noChangeShapeType="1"/>
            </p:cNvSpPr>
            <p:nvPr/>
          </p:nvSpPr>
          <p:spPr bwMode="auto">
            <a:xfrm flipH="1">
              <a:off x="3360" y="2448"/>
              <a:ext cx="144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960" name="Line 41"/>
            <p:cNvSpPr>
              <a:spLocks noChangeShapeType="1"/>
            </p:cNvSpPr>
            <p:nvPr/>
          </p:nvSpPr>
          <p:spPr bwMode="auto">
            <a:xfrm>
              <a:off x="3504" y="2448"/>
              <a:ext cx="96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961" name="Text Box 44"/>
            <p:cNvSpPr txBox="1">
              <a:spLocks noChangeArrowheads="1"/>
            </p:cNvSpPr>
            <p:nvPr/>
          </p:nvSpPr>
          <p:spPr bwMode="auto">
            <a:xfrm>
              <a:off x="2784" y="2736"/>
              <a:ext cx="21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An unbalanced binary tree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bldLvl="4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CB077FA-DF5F-4655-9A13-6B4EFD6A9CEC}" type="slidenum">
              <a:rPr lang="en-US"/>
              <a:pPr/>
              <a:t>8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Sorted binary trees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binary tree is sorted if every node in the tree is larger than (or equal to) its left descendants, and smaller than (or equal to) its right descendants</a:t>
            </a:r>
          </a:p>
          <a:p>
            <a:pPr eaLnBrk="1" hangingPunct="1"/>
            <a:r>
              <a:rPr lang="en-US" smtClean="0"/>
              <a:t>Equal nodes can go either on the left or the right (but it has to be consistent)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2362200" y="3810000"/>
            <a:ext cx="3200400" cy="2819400"/>
            <a:chOff x="1488" y="2448"/>
            <a:chExt cx="2016" cy="1776"/>
          </a:xfrm>
        </p:grpSpPr>
        <p:sp>
          <p:nvSpPr>
            <p:cNvPr id="41989" name="AutoShape 4"/>
            <p:cNvSpPr>
              <a:spLocks noChangeArrowheads="1"/>
            </p:cNvSpPr>
            <p:nvPr/>
          </p:nvSpPr>
          <p:spPr bwMode="auto">
            <a:xfrm>
              <a:off x="2304" y="2448"/>
              <a:ext cx="432" cy="24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Trebuchet MS" pitchFamily="34" charset="0"/>
                </a:rPr>
                <a:t>10</a:t>
              </a:r>
            </a:p>
          </p:txBody>
        </p:sp>
        <p:sp>
          <p:nvSpPr>
            <p:cNvPr id="41990" name="AutoShape 5"/>
            <p:cNvSpPr>
              <a:spLocks noChangeArrowheads="1"/>
            </p:cNvSpPr>
            <p:nvPr/>
          </p:nvSpPr>
          <p:spPr bwMode="auto">
            <a:xfrm>
              <a:off x="1872" y="2976"/>
              <a:ext cx="432" cy="24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Trebuchet MS" pitchFamily="34" charset="0"/>
                </a:rPr>
                <a:t>8</a:t>
              </a:r>
            </a:p>
          </p:txBody>
        </p:sp>
        <p:sp>
          <p:nvSpPr>
            <p:cNvPr id="41991" name="AutoShape 6"/>
            <p:cNvSpPr>
              <a:spLocks noChangeArrowheads="1"/>
            </p:cNvSpPr>
            <p:nvPr/>
          </p:nvSpPr>
          <p:spPr bwMode="auto">
            <a:xfrm>
              <a:off x="2736" y="2976"/>
              <a:ext cx="432" cy="24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Trebuchet MS" pitchFamily="34" charset="0"/>
                </a:rPr>
                <a:t>15</a:t>
              </a:r>
            </a:p>
          </p:txBody>
        </p:sp>
        <p:sp>
          <p:nvSpPr>
            <p:cNvPr id="41992" name="AutoShape 7"/>
            <p:cNvSpPr>
              <a:spLocks noChangeArrowheads="1"/>
            </p:cNvSpPr>
            <p:nvPr/>
          </p:nvSpPr>
          <p:spPr bwMode="auto">
            <a:xfrm>
              <a:off x="1488" y="3456"/>
              <a:ext cx="432" cy="24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Trebuchet MS" pitchFamily="34" charset="0"/>
                </a:rPr>
                <a:t>4</a:t>
              </a:r>
            </a:p>
          </p:txBody>
        </p:sp>
        <p:sp>
          <p:nvSpPr>
            <p:cNvPr id="41993" name="AutoShape 8"/>
            <p:cNvSpPr>
              <a:spLocks noChangeArrowheads="1"/>
            </p:cNvSpPr>
            <p:nvPr/>
          </p:nvSpPr>
          <p:spPr bwMode="auto">
            <a:xfrm>
              <a:off x="2256" y="3456"/>
              <a:ext cx="432" cy="24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Trebuchet MS" pitchFamily="34" charset="0"/>
                </a:rPr>
                <a:t>12</a:t>
              </a:r>
            </a:p>
          </p:txBody>
        </p:sp>
        <p:sp>
          <p:nvSpPr>
            <p:cNvPr id="41994" name="AutoShape 9"/>
            <p:cNvSpPr>
              <a:spLocks noChangeArrowheads="1"/>
            </p:cNvSpPr>
            <p:nvPr/>
          </p:nvSpPr>
          <p:spPr bwMode="auto">
            <a:xfrm>
              <a:off x="3072" y="3456"/>
              <a:ext cx="432" cy="24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Trebuchet MS" pitchFamily="34" charset="0"/>
                </a:rPr>
                <a:t>20</a:t>
              </a:r>
            </a:p>
          </p:txBody>
        </p:sp>
        <p:sp>
          <p:nvSpPr>
            <p:cNvPr id="41995" name="AutoShape 10"/>
            <p:cNvSpPr>
              <a:spLocks noChangeArrowheads="1"/>
            </p:cNvSpPr>
            <p:nvPr/>
          </p:nvSpPr>
          <p:spPr bwMode="auto">
            <a:xfrm>
              <a:off x="2496" y="3984"/>
              <a:ext cx="432" cy="24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Trebuchet MS" pitchFamily="34" charset="0"/>
                </a:rPr>
                <a:t>17</a:t>
              </a:r>
            </a:p>
          </p:txBody>
        </p:sp>
        <p:cxnSp>
          <p:nvCxnSpPr>
            <p:cNvPr id="41996" name="AutoShape 11"/>
            <p:cNvCxnSpPr>
              <a:cxnSpLocks noChangeShapeType="1"/>
              <a:stCxn id="41989" idx="2"/>
              <a:endCxn id="41990" idx="0"/>
            </p:cNvCxnSpPr>
            <p:nvPr/>
          </p:nvCxnSpPr>
          <p:spPr bwMode="auto">
            <a:xfrm flipH="1">
              <a:off x="2088" y="2688"/>
              <a:ext cx="432" cy="2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</p:spPr>
        </p:cxnSp>
        <p:cxnSp>
          <p:nvCxnSpPr>
            <p:cNvPr id="41997" name="AutoShape 12"/>
            <p:cNvCxnSpPr>
              <a:cxnSpLocks noChangeShapeType="1"/>
              <a:stCxn id="41990" idx="2"/>
              <a:endCxn id="41992" idx="0"/>
            </p:cNvCxnSpPr>
            <p:nvPr/>
          </p:nvCxnSpPr>
          <p:spPr bwMode="auto">
            <a:xfrm flipH="1">
              <a:off x="1704" y="3216"/>
              <a:ext cx="384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</p:spPr>
        </p:cxnSp>
        <p:cxnSp>
          <p:nvCxnSpPr>
            <p:cNvPr id="41998" name="AutoShape 15"/>
            <p:cNvCxnSpPr>
              <a:cxnSpLocks noChangeShapeType="1"/>
              <a:stCxn id="41991" idx="0"/>
              <a:endCxn id="41989" idx="2"/>
            </p:cNvCxnSpPr>
            <p:nvPr/>
          </p:nvCxnSpPr>
          <p:spPr bwMode="auto">
            <a:xfrm flipH="1" flipV="1">
              <a:off x="2520" y="2688"/>
              <a:ext cx="432" cy="2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</p:spPr>
        </p:cxnSp>
        <p:cxnSp>
          <p:nvCxnSpPr>
            <p:cNvPr id="41999" name="AutoShape 16"/>
            <p:cNvCxnSpPr>
              <a:cxnSpLocks noChangeShapeType="1"/>
              <a:stCxn id="41993" idx="0"/>
              <a:endCxn id="41991" idx="2"/>
            </p:cNvCxnSpPr>
            <p:nvPr/>
          </p:nvCxnSpPr>
          <p:spPr bwMode="auto">
            <a:xfrm flipV="1">
              <a:off x="2472" y="3216"/>
              <a:ext cx="480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</p:spPr>
        </p:cxnSp>
        <p:cxnSp>
          <p:nvCxnSpPr>
            <p:cNvPr id="42000" name="AutoShape 17"/>
            <p:cNvCxnSpPr>
              <a:cxnSpLocks noChangeShapeType="1"/>
              <a:stCxn id="41994" idx="0"/>
              <a:endCxn id="41991" idx="2"/>
            </p:cNvCxnSpPr>
            <p:nvPr/>
          </p:nvCxnSpPr>
          <p:spPr bwMode="auto">
            <a:xfrm flipH="1" flipV="1">
              <a:off x="2952" y="3216"/>
              <a:ext cx="336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</p:spPr>
        </p:cxnSp>
        <p:cxnSp>
          <p:nvCxnSpPr>
            <p:cNvPr id="42001" name="AutoShape 18"/>
            <p:cNvCxnSpPr>
              <a:cxnSpLocks noChangeShapeType="1"/>
              <a:stCxn id="41994" idx="2"/>
              <a:endCxn id="41995" idx="0"/>
            </p:cNvCxnSpPr>
            <p:nvPr/>
          </p:nvCxnSpPr>
          <p:spPr bwMode="auto">
            <a:xfrm flipH="1">
              <a:off x="2712" y="3696"/>
              <a:ext cx="576" cy="2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A37818B-3C67-46C7-BA99-77FA2BCDAA9C}" type="slidenum">
              <a:rPr lang="en-US"/>
              <a:pPr/>
              <a:t>9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Binary search in a sorted array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623888"/>
          </a:xfrm>
        </p:spPr>
        <p:txBody>
          <a:bodyPr/>
          <a:lstStyle/>
          <a:p>
            <a:pPr eaLnBrk="1" hangingPunct="1"/>
            <a:r>
              <a:rPr lang="en-US" smtClean="0"/>
              <a:t>Look at array location </a:t>
            </a:r>
            <a:r>
              <a:rPr lang="en-US" sz="2400" smtClean="0">
                <a:solidFill>
                  <a:schemeClr val="accent2"/>
                </a:solidFill>
                <a:latin typeface="Consolas" pitchFamily="49" charset="0"/>
              </a:rPr>
              <a:t>(lo + hi)/2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5181600"/>
            <a:ext cx="4343400" cy="838200"/>
            <a:chOff x="816" y="3168"/>
            <a:chExt cx="2736" cy="528"/>
          </a:xfrm>
        </p:grpSpPr>
        <p:sp>
          <p:nvSpPr>
            <p:cNvPr id="44072" name="AutoShape 4"/>
            <p:cNvSpPr>
              <a:spLocks noChangeArrowheads="1"/>
            </p:cNvSpPr>
            <p:nvPr/>
          </p:nvSpPr>
          <p:spPr bwMode="auto">
            <a:xfrm>
              <a:off x="864" y="3408"/>
              <a:ext cx="384" cy="288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800">
                  <a:latin typeface="Consolas" pitchFamily="49" charset="0"/>
                </a:rPr>
                <a:t>2</a:t>
              </a:r>
            </a:p>
          </p:txBody>
        </p:sp>
        <p:sp>
          <p:nvSpPr>
            <p:cNvPr id="44073" name="AutoShape 5"/>
            <p:cNvSpPr>
              <a:spLocks noChangeArrowheads="1"/>
            </p:cNvSpPr>
            <p:nvPr/>
          </p:nvSpPr>
          <p:spPr bwMode="auto">
            <a:xfrm>
              <a:off x="1248" y="3408"/>
              <a:ext cx="384" cy="288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800">
                  <a:latin typeface="Consolas" pitchFamily="49" charset="0"/>
                </a:rPr>
                <a:t>3</a:t>
              </a:r>
            </a:p>
          </p:txBody>
        </p:sp>
        <p:sp>
          <p:nvSpPr>
            <p:cNvPr id="44074" name="AutoShape 6"/>
            <p:cNvSpPr>
              <a:spLocks noChangeArrowheads="1"/>
            </p:cNvSpPr>
            <p:nvPr/>
          </p:nvSpPr>
          <p:spPr bwMode="auto">
            <a:xfrm>
              <a:off x="1632" y="3408"/>
              <a:ext cx="384" cy="288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800">
                  <a:latin typeface="Consolas" pitchFamily="49" charset="0"/>
                </a:rPr>
                <a:t>5</a:t>
              </a:r>
            </a:p>
          </p:txBody>
        </p:sp>
        <p:sp>
          <p:nvSpPr>
            <p:cNvPr id="44075" name="AutoShape 7"/>
            <p:cNvSpPr>
              <a:spLocks noChangeArrowheads="1"/>
            </p:cNvSpPr>
            <p:nvPr/>
          </p:nvSpPr>
          <p:spPr bwMode="auto">
            <a:xfrm>
              <a:off x="2016" y="3408"/>
              <a:ext cx="384" cy="288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800">
                  <a:latin typeface="Consolas" pitchFamily="49" charset="0"/>
                </a:rPr>
                <a:t>7</a:t>
              </a:r>
            </a:p>
          </p:txBody>
        </p:sp>
        <p:sp>
          <p:nvSpPr>
            <p:cNvPr id="44076" name="AutoShape 8"/>
            <p:cNvSpPr>
              <a:spLocks noChangeArrowheads="1"/>
            </p:cNvSpPr>
            <p:nvPr/>
          </p:nvSpPr>
          <p:spPr bwMode="auto">
            <a:xfrm>
              <a:off x="2400" y="3408"/>
              <a:ext cx="384" cy="288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800">
                  <a:latin typeface="Consolas" pitchFamily="49" charset="0"/>
                </a:rPr>
                <a:t>11</a:t>
              </a:r>
            </a:p>
          </p:txBody>
        </p:sp>
        <p:sp>
          <p:nvSpPr>
            <p:cNvPr id="44077" name="AutoShape 9"/>
            <p:cNvSpPr>
              <a:spLocks noChangeArrowheads="1"/>
            </p:cNvSpPr>
            <p:nvPr/>
          </p:nvSpPr>
          <p:spPr bwMode="auto">
            <a:xfrm>
              <a:off x="2784" y="3408"/>
              <a:ext cx="384" cy="288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800">
                  <a:latin typeface="Consolas" pitchFamily="49" charset="0"/>
                </a:rPr>
                <a:t>13</a:t>
              </a:r>
            </a:p>
          </p:txBody>
        </p:sp>
        <p:sp>
          <p:nvSpPr>
            <p:cNvPr id="44078" name="AutoShape 10"/>
            <p:cNvSpPr>
              <a:spLocks noChangeArrowheads="1"/>
            </p:cNvSpPr>
            <p:nvPr/>
          </p:nvSpPr>
          <p:spPr bwMode="auto">
            <a:xfrm>
              <a:off x="3168" y="3408"/>
              <a:ext cx="384" cy="288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800">
                  <a:latin typeface="Consolas" pitchFamily="49" charset="0"/>
                </a:rPr>
                <a:t>17</a:t>
              </a:r>
            </a:p>
          </p:txBody>
        </p:sp>
        <p:sp>
          <p:nvSpPr>
            <p:cNvPr id="44079" name="Text Box 11"/>
            <p:cNvSpPr txBox="1">
              <a:spLocks noChangeArrowheads="1"/>
            </p:cNvSpPr>
            <p:nvPr/>
          </p:nvSpPr>
          <p:spPr bwMode="auto">
            <a:xfrm>
              <a:off x="816" y="3168"/>
              <a:ext cx="27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>
                  <a:latin typeface="Consolas" pitchFamily="49" charset="0"/>
                </a:rPr>
                <a:t> </a:t>
              </a:r>
              <a:r>
                <a:rPr lang="en-US" sz="1800">
                  <a:latin typeface="Consolas" pitchFamily="49" charset="0"/>
                </a:rPr>
                <a:t>  0   1    2   3    4    5    6</a:t>
              </a:r>
            </a:p>
          </p:txBody>
        </p:sp>
      </p:grp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1447800" y="2286000"/>
            <a:ext cx="2286000" cy="2819400"/>
            <a:chOff x="912" y="1440"/>
            <a:chExt cx="1440" cy="1776"/>
          </a:xfrm>
        </p:grpSpPr>
        <p:sp>
          <p:nvSpPr>
            <p:cNvPr id="44070" name="Text Box 12"/>
            <p:cNvSpPr txBox="1">
              <a:spLocks noChangeArrowheads="1"/>
            </p:cNvSpPr>
            <p:nvPr/>
          </p:nvSpPr>
          <p:spPr bwMode="auto">
            <a:xfrm>
              <a:off x="912" y="1440"/>
              <a:ext cx="144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Searching for 5:</a:t>
              </a:r>
              <a:br>
                <a:rPr lang="en-US">
                  <a:latin typeface="Times New Roman" pitchFamily="18" charset="0"/>
                </a:rPr>
              </a:br>
              <a:r>
                <a:rPr lang="en-US" sz="2000">
                  <a:solidFill>
                    <a:schemeClr val="accent2"/>
                  </a:solidFill>
                  <a:latin typeface="Consolas" pitchFamily="49" charset="0"/>
                </a:rPr>
                <a:t>(0+6)/2 = 3</a:t>
              </a:r>
            </a:p>
          </p:txBody>
        </p:sp>
        <p:sp>
          <p:nvSpPr>
            <p:cNvPr id="44071" name="Line 14"/>
            <p:cNvSpPr>
              <a:spLocks noChangeShapeType="1"/>
            </p:cNvSpPr>
            <p:nvPr/>
          </p:nvSpPr>
          <p:spPr bwMode="auto">
            <a:xfrm>
              <a:off x="1920" y="1920"/>
              <a:ext cx="0" cy="129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" name="Group 52"/>
          <p:cNvGrpSpPr>
            <a:grpSpLocks/>
          </p:cNvGrpSpPr>
          <p:nvPr/>
        </p:nvGrpSpPr>
        <p:grpSpPr bwMode="auto">
          <a:xfrm>
            <a:off x="609600" y="3276600"/>
            <a:ext cx="2338388" cy="1898650"/>
            <a:chOff x="384" y="2064"/>
            <a:chExt cx="1473" cy="1196"/>
          </a:xfrm>
        </p:grpSpPr>
        <p:sp>
          <p:nvSpPr>
            <p:cNvPr id="44068" name="Text Box 16"/>
            <p:cNvSpPr txBox="1">
              <a:spLocks noChangeArrowheads="1"/>
            </p:cNvSpPr>
            <p:nvPr/>
          </p:nvSpPr>
          <p:spPr bwMode="auto">
            <a:xfrm>
              <a:off x="384" y="2064"/>
              <a:ext cx="134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>
                  <a:solidFill>
                    <a:schemeClr val="accent2"/>
                  </a:solidFill>
                  <a:latin typeface="Consolas" pitchFamily="49" charset="0"/>
                </a:rPr>
                <a:t>hi = 2;</a:t>
              </a:r>
              <a:br>
                <a:rPr lang="en-US" sz="2000">
                  <a:solidFill>
                    <a:schemeClr val="accent2"/>
                  </a:solidFill>
                  <a:latin typeface="Consolas" pitchFamily="49" charset="0"/>
                </a:rPr>
              </a:br>
              <a:r>
                <a:rPr lang="en-US" sz="2000">
                  <a:solidFill>
                    <a:schemeClr val="accent2"/>
                  </a:solidFill>
                  <a:latin typeface="Consolas" pitchFamily="49" charset="0"/>
                </a:rPr>
                <a:t>(0 + 2)/2 = 1</a:t>
              </a:r>
            </a:p>
          </p:txBody>
        </p:sp>
        <p:sp>
          <p:nvSpPr>
            <p:cNvPr id="44069" name="Freeform 17"/>
            <p:cNvSpPr>
              <a:spLocks/>
            </p:cNvSpPr>
            <p:nvPr/>
          </p:nvSpPr>
          <p:spPr bwMode="auto">
            <a:xfrm>
              <a:off x="1184" y="2470"/>
              <a:ext cx="673" cy="790"/>
            </a:xfrm>
            <a:custGeom>
              <a:avLst/>
              <a:gdLst>
                <a:gd name="T0" fmla="*/ 673 w 673"/>
                <a:gd name="T1" fmla="*/ 765 h 790"/>
                <a:gd name="T2" fmla="*/ 642 w 673"/>
                <a:gd name="T3" fmla="*/ 435 h 790"/>
                <a:gd name="T4" fmla="*/ 495 w 673"/>
                <a:gd name="T5" fmla="*/ 67 h 790"/>
                <a:gd name="T6" fmla="*/ 219 w 673"/>
                <a:gd name="T7" fmla="*/ 30 h 790"/>
                <a:gd name="T8" fmla="*/ 72 w 673"/>
                <a:gd name="T9" fmla="*/ 208 h 790"/>
                <a:gd name="T10" fmla="*/ 11 w 673"/>
                <a:gd name="T11" fmla="*/ 520 h 790"/>
                <a:gd name="T12" fmla="*/ 5 w 673"/>
                <a:gd name="T13" fmla="*/ 790 h 79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73"/>
                <a:gd name="T22" fmla="*/ 0 h 790"/>
                <a:gd name="T23" fmla="*/ 673 w 673"/>
                <a:gd name="T24" fmla="*/ 790 h 79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73" h="790">
                  <a:moveTo>
                    <a:pt x="673" y="765"/>
                  </a:moveTo>
                  <a:cubicBezTo>
                    <a:pt x="667" y="711"/>
                    <a:pt x="672" y="551"/>
                    <a:pt x="642" y="435"/>
                  </a:cubicBezTo>
                  <a:cubicBezTo>
                    <a:pt x="612" y="319"/>
                    <a:pt x="565" y="134"/>
                    <a:pt x="495" y="67"/>
                  </a:cubicBezTo>
                  <a:cubicBezTo>
                    <a:pt x="425" y="0"/>
                    <a:pt x="290" y="6"/>
                    <a:pt x="219" y="30"/>
                  </a:cubicBezTo>
                  <a:cubicBezTo>
                    <a:pt x="148" y="54"/>
                    <a:pt x="107" y="126"/>
                    <a:pt x="72" y="208"/>
                  </a:cubicBezTo>
                  <a:cubicBezTo>
                    <a:pt x="37" y="290"/>
                    <a:pt x="22" y="423"/>
                    <a:pt x="11" y="520"/>
                  </a:cubicBezTo>
                  <a:cubicBezTo>
                    <a:pt x="0" y="617"/>
                    <a:pt x="6" y="734"/>
                    <a:pt x="5" y="790"/>
                  </a:cubicBez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" name="Group 53"/>
          <p:cNvGrpSpPr>
            <a:grpSpLocks/>
          </p:cNvGrpSpPr>
          <p:nvPr/>
        </p:nvGrpSpPr>
        <p:grpSpPr bwMode="auto">
          <a:xfrm>
            <a:off x="1981200" y="3581400"/>
            <a:ext cx="2895600" cy="1600200"/>
            <a:chOff x="1248" y="2256"/>
            <a:chExt cx="1824" cy="1008"/>
          </a:xfrm>
        </p:grpSpPr>
        <p:sp>
          <p:nvSpPr>
            <p:cNvPr id="44065" name="Text Box 18"/>
            <p:cNvSpPr txBox="1">
              <a:spLocks noChangeArrowheads="1"/>
            </p:cNvSpPr>
            <p:nvPr/>
          </p:nvSpPr>
          <p:spPr bwMode="auto">
            <a:xfrm>
              <a:off x="2064" y="2256"/>
              <a:ext cx="100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>
                  <a:solidFill>
                    <a:schemeClr val="accent2"/>
                  </a:solidFill>
                  <a:latin typeface="Consolas" pitchFamily="49" charset="0"/>
                </a:rPr>
                <a:t>lo = 2;</a:t>
              </a:r>
              <a:br>
                <a:rPr lang="en-US" sz="2000">
                  <a:solidFill>
                    <a:schemeClr val="accent2"/>
                  </a:solidFill>
                  <a:latin typeface="Consolas" pitchFamily="49" charset="0"/>
                </a:rPr>
              </a:br>
              <a:r>
                <a:rPr lang="en-US" sz="2000">
                  <a:solidFill>
                    <a:schemeClr val="accent2"/>
                  </a:solidFill>
                  <a:latin typeface="Consolas" pitchFamily="49" charset="0"/>
                </a:rPr>
                <a:t>(2+2)/2=2</a:t>
              </a:r>
            </a:p>
          </p:txBody>
        </p:sp>
        <p:sp>
          <p:nvSpPr>
            <p:cNvPr id="44066" name="Freeform 19"/>
            <p:cNvSpPr>
              <a:spLocks/>
            </p:cNvSpPr>
            <p:nvPr/>
          </p:nvSpPr>
          <p:spPr bwMode="auto">
            <a:xfrm>
              <a:off x="1248" y="2920"/>
              <a:ext cx="304" cy="344"/>
            </a:xfrm>
            <a:custGeom>
              <a:avLst/>
              <a:gdLst>
                <a:gd name="T0" fmla="*/ 0 w 304"/>
                <a:gd name="T1" fmla="*/ 344 h 344"/>
                <a:gd name="T2" fmla="*/ 48 w 304"/>
                <a:gd name="T3" fmla="*/ 104 h 344"/>
                <a:gd name="T4" fmla="*/ 192 w 304"/>
                <a:gd name="T5" fmla="*/ 8 h 344"/>
                <a:gd name="T6" fmla="*/ 288 w 304"/>
                <a:gd name="T7" fmla="*/ 152 h 344"/>
                <a:gd name="T8" fmla="*/ 288 w 304"/>
                <a:gd name="T9" fmla="*/ 344 h 3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344"/>
                <a:gd name="T17" fmla="*/ 304 w 304"/>
                <a:gd name="T18" fmla="*/ 344 h 3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344">
                  <a:moveTo>
                    <a:pt x="0" y="344"/>
                  </a:moveTo>
                  <a:cubicBezTo>
                    <a:pt x="8" y="252"/>
                    <a:pt x="16" y="160"/>
                    <a:pt x="48" y="104"/>
                  </a:cubicBezTo>
                  <a:cubicBezTo>
                    <a:pt x="80" y="48"/>
                    <a:pt x="152" y="0"/>
                    <a:pt x="192" y="8"/>
                  </a:cubicBezTo>
                  <a:cubicBezTo>
                    <a:pt x="232" y="16"/>
                    <a:pt x="272" y="96"/>
                    <a:pt x="288" y="152"/>
                  </a:cubicBezTo>
                  <a:cubicBezTo>
                    <a:pt x="304" y="208"/>
                    <a:pt x="296" y="276"/>
                    <a:pt x="288" y="344"/>
                  </a:cubicBez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67" name="Line 20"/>
            <p:cNvSpPr>
              <a:spLocks noChangeShapeType="1"/>
            </p:cNvSpPr>
            <p:nvPr/>
          </p:nvSpPr>
          <p:spPr bwMode="auto">
            <a:xfrm flipV="1">
              <a:off x="1536" y="2688"/>
              <a:ext cx="912" cy="288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prstDash val="dash"/>
              <a:round/>
              <a:headEnd type="triangle" w="med" len="med"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5867400" y="4052888"/>
            <a:ext cx="2819400" cy="2043112"/>
            <a:chOff x="3696" y="2553"/>
            <a:chExt cx="1776" cy="1287"/>
          </a:xfrm>
        </p:grpSpPr>
        <p:sp>
          <p:nvSpPr>
            <p:cNvPr id="44052" name="Text Box 23"/>
            <p:cNvSpPr txBox="1">
              <a:spLocks noChangeArrowheads="1"/>
            </p:cNvSpPr>
            <p:nvPr/>
          </p:nvSpPr>
          <p:spPr bwMode="auto">
            <a:xfrm>
              <a:off x="4368" y="2553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>
                  <a:latin typeface="Consolas" pitchFamily="49" charset="0"/>
                </a:rPr>
                <a:t>7</a:t>
              </a:r>
            </a:p>
          </p:txBody>
        </p:sp>
        <p:sp>
          <p:nvSpPr>
            <p:cNvPr id="44053" name="Text Box 24"/>
            <p:cNvSpPr txBox="1">
              <a:spLocks noChangeArrowheads="1"/>
            </p:cNvSpPr>
            <p:nvPr/>
          </p:nvSpPr>
          <p:spPr bwMode="auto">
            <a:xfrm>
              <a:off x="3936" y="3024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>
                  <a:latin typeface="Consolas" pitchFamily="49" charset="0"/>
                </a:rPr>
                <a:t>3</a:t>
              </a:r>
            </a:p>
          </p:txBody>
        </p:sp>
        <p:sp>
          <p:nvSpPr>
            <p:cNvPr id="44054" name="Text Box 25"/>
            <p:cNvSpPr txBox="1">
              <a:spLocks noChangeArrowheads="1"/>
            </p:cNvSpPr>
            <p:nvPr/>
          </p:nvSpPr>
          <p:spPr bwMode="auto">
            <a:xfrm>
              <a:off x="4752" y="3024"/>
              <a:ext cx="43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>
                  <a:latin typeface="Consolas" pitchFamily="49" charset="0"/>
                </a:rPr>
                <a:t>13</a:t>
              </a:r>
            </a:p>
          </p:txBody>
        </p:sp>
        <p:sp>
          <p:nvSpPr>
            <p:cNvPr id="44055" name="Text Box 26"/>
            <p:cNvSpPr txBox="1">
              <a:spLocks noChangeArrowheads="1"/>
            </p:cNvSpPr>
            <p:nvPr/>
          </p:nvSpPr>
          <p:spPr bwMode="auto">
            <a:xfrm>
              <a:off x="3696" y="3504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>
                  <a:latin typeface="Consolas" pitchFamily="49" charset="0"/>
                </a:rPr>
                <a:t>2</a:t>
              </a:r>
            </a:p>
          </p:txBody>
        </p:sp>
        <p:sp>
          <p:nvSpPr>
            <p:cNvPr id="44056" name="Text Box 27"/>
            <p:cNvSpPr txBox="1">
              <a:spLocks noChangeArrowheads="1"/>
            </p:cNvSpPr>
            <p:nvPr/>
          </p:nvSpPr>
          <p:spPr bwMode="auto">
            <a:xfrm>
              <a:off x="4176" y="3513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>
                  <a:latin typeface="Consolas" pitchFamily="49" charset="0"/>
                </a:rPr>
                <a:t>5</a:t>
              </a:r>
            </a:p>
          </p:txBody>
        </p:sp>
        <p:sp>
          <p:nvSpPr>
            <p:cNvPr id="44057" name="Text Box 28"/>
            <p:cNvSpPr txBox="1">
              <a:spLocks noChangeArrowheads="1"/>
            </p:cNvSpPr>
            <p:nvPr/>
          </p:nvSpPr>
          <p:spPr bwMode="auto">
            <a:xfrm>
              <a:off x="4560" y="3504"/>
              <a:ext cx="43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>
                  <a:latin typeface="Consolas" pitchFamily="49" charset="0"/>
                </a:rPr>
                <a:t>11</a:t>
              </a:r>
            </a:p>
          </p:txBody>
        </p:sp>
        <p:sp>
          <p:nvSpPr>
            <p:cNvPr id="44058" name="Text Box 29"/>
            <p:cNvSpPr txBox="1">
              <a:spLocks noChangeArrowheads="1"/>
            </p:cNvSpPr>
            <p:nvPr/>
          </p:nvSpPr>
          <p:spPr bwMode="auto">
            <a:xfrm>
              <a:off x="4992" y="3504"/>
              <a:ext cx="48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>
                  <a:latin typeface="Consolas" pitchFamily="49" charset="0"/>
                </a:rPr>
                <a:t>17</a:t>
              </a:r>
            </a:p>
          </p:txBody>
        </p:sp>
        <p:sp>
          <p:nvSpPr>
            <p:cNvPr id="44059" name="Line 30"/>
            <p:cNvSpPr>
              <a:spLocks noChangeShapeType="1"/>
            </p:cNvSpPr>
            <p:nvPr/>
          </p:nvSpPr>
          <p:spPr bwMode="auto">
            <a:xfrm flipH="1">
              <a:off x="3840" y="3312"/>
              <a:ext cx="192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60" name="Line 31"/>
            <p:cNvSpPr>
              <a:spLocks noChangeShapeType="1"/>
            </p:cNvSpPr>
            <p:nvPr/>
          </p:nvSpPr>
          <p:spPr bwMode="auto">
            <a:xfrm>
              <a:off x="4032" y="3312"/>
              <a:ext cx="24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61" name="Line 32"/>
            <p:cNvSpPr>
              <a:spLocks noChangeShapeType="1"/>
            </p:cNvSpPr>
            <p:nvPr/>
          </p:nvSpPr>
          <p:spPr bwMode="auto">
            <a:xfrm flipH="1">
              <a:off x="4752" y="3312"/>
              <a:ext cx="192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62" name="Line 33"/>
            <p:cNvSpPr>
              <a:spLocks noChangeShapeType="1"/>
            </p:cNvSpPr>
            <p:nvPr/>
          </p:nvSpPr>
          <p:spPr bwMode="auto">
            <a:xfrm>
              <a:off x="4944" y="3312"/>
              <a:ext cx="24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63" name="Line 34"/>
            <p:cNvSpPr>
              <a:spLocks noChangeShapeType="1"/>
            </p:cNvSpPr>
            <p:nvPr/>
          </p:nvSpPr>
          <p:spPr bwMode="auto">
            <a:xfrm flipH="1">
              <a:off x="4176" y="2832"/>
              <a:ext cx="288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64" name="Line 35"/>
            <p:cNvSpPr>
              <a:spLocks noChangeShapeType="1"/>
            </p:cNvSpPr>
            <p:nvPr/>
          </p:nvSpPr>
          <p:spPr bwMode="auto">
            <a:xfrm>
              <a:off x="4464" y="2832"/>
              <a:ext cx="384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7" name="Group 42"/>
          <p:cNvGrpSpPr>
            <a:grpSpLocks/>
          </p:cNvGrpSpPr>
          <p:nvPr/>
        </p:nvGrpSpPr>
        <p:grpSpPr bwMode="auto">
          <a:xfrm>
            <a:off x="5562600" y="2667000"/>
            <a:ext cx="3200400" cy="3733800"/>
            <a:chOff x="3504" y="1680"/>
            <a:chExt cx="2016" cy="2352"/>
          </a:xfrm>
        </p:grpSpPr>
        <p:sp>
          <p:nvSpPr>
            <p:cNvPr id="44049" name="Text Box 38"/>
            <p:cNvSpPr txBox="1">
              <a:spLocks noChangeArrowheads="1"/>
            </p:cNvSpPr>
            <p:nvPr/>
          </p:nvSpPr>
          <p:spPr bwMode="auto">
            <a:xfrm>
              <a:off x="3600" y="1728"/>
              <a:ext cx="1920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600">
                  <a:solidFill>
                    <a:schemeClr val="tx2"/>
                  </a:solidFill>
                  <a:latin typeface="Times New Roman" pitchFamily="18" charset="0"/>
                </a:rPr>
                <a:t>Using a binary search tree</a:t>
              </a:r>
            </a:p>
          </p:txBody>
        </p:sp>
        <p:sp>
          <p:nvSpPr>
            <p:cNvPr id="44050" name="Line 39"/>
            <p:cNvSpPr>
              <a:spLocks noChangeShapeType="1"/>
            </p:cNvSpPr>
            <p:nvPr/>
          </p:nvSpPr>
          <p:spPr bwMode="auto">
            <a:xfrm>
              <a:off x="3504" y="1680"/>
              <a:ext cx="0" cy="2352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51" name="Line 40"/>
            <p:cNvSpPr>
              <a:spLocks noChangeShapeType="1"/>
            </p:cNvSpPr>
            <p:nvPr/>
          </p:nvSpPr>
          <p:spPr bwMode="auto">
            <a:xfrm>
              <a:off x="3504" y="1680"/>
              <a:ext cx="2016" cy="0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3356" name="Oval 44"/>
          <p:cNvSpPr>
            <a:spLocks noChangeArrowheads="1"/>
          </p:cNvSpPr>
          <p:nvPr/>
        </p:nvSpPr>
        <p:spPr bwMode="auto">
          <a:xfrm>
            <a:off x="6915150" y="4094163"/>
            <a:ext cx="454025" cy="455612"/>
          </a:xfrm>
          <a:prstGeom prst="ellipse">
            <a:avLst/>
          </a:prstGeom>
          <a:noFill/>
          <a:ln w="3175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49"/>
          <p:cNvGrpSpPr>
            <a:grpSpLocks/>
          </p:cNvGrpSpPr>
          <p:nvPr/>
        </p:nvGrpSpPr>
        <p:grpSpPr bwMode="auto">
          <a:xfrm>
            <a:off x="6248400" y="4495800"/>
            <a:ext cx="828675" cy="784225"/>
            <a:chOff x="3936" y="2832"/>
            <a:chExt cx="522" cy="494"/>
          </a:xfrm>
        </p:grpSpPr>
        <p:sp>
          <p:nvSpPr>
            <p:cNvPr id="44047" name="Oval 45"/>
            <p:cNvSpPr>
              <a:spLocks noChangeArrowheads="1"/>
            </p:cNvSpPr>
            <p:nvPr/>
          </p:nvSpPr>
          <p:spPr bwMode="auto">
            <a:xfrm>
              <a:off x="3936" y="3039"/>
              <a:ext cx="286" cy="287"/>
            </a:xfrm>
            <a:prstGeom prst="ellipse">
              <a:avLst/>
            </a:prstGeom>
            <a:noFill/>
            <a:ln w="3175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8" name="Line 47"/>
            <p:cNvSpPr>
              <a:spLocks noChangeShapeType="1"/>
            </p:cNvSpPr>
            <p:nvPr/>
          </p:nvSpPr>
          <p:spPr bwMode="auto">
            <a:xfrm flipH="1">
              <a:off x="4170" y="2832"/>
              <a:ext cx="288" cy="24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" name="Group 50"/>
          <p:cNvGrpSpPr>
            <a:grpSpLocks/>
          </p:cNvGrpSpPr>
          <p:nvPr/>
        </p:nvGrpSpPr>
        <p:grpSpPr bwMode="auto">
          <a:xfrm>
            <a:off x="6410325" y="5268913"/>
            <a:ext cx="654050" cy="793750"/>
            <a:chOff x="4038" y="3319"/>
            <a:chExt cx="412" cy="500"/>
          </a:xfrm>
        </p:grpSpPr>
        <p:sp>
          <p:nvSpPr>
            <p:cNvPr id="44045" name="Oval 46"/>
            <p:cNvSpPr>
              <a:spLocks noChangeArrowheads="1"/>
            </p:cNvSpPr>
            <p:nvPr/>
          </p:nvSpPr>
          <p:spPr bwMode="auto">
            <a:xfrm>
              <a:off x="4164" y="3532"/>
              <a:ext cx="286" cy="287"/>
            </a:xfrm>
            <a:prstGeom prst="ellipse">
              <a:avLst/>
            </a:prstGeom>
            <a:noFill/>
            <a:ln w="3175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6" name="Line 48"/>
            <p:cNvSpPr>
              <a:spLocks noChangeShapeType="1"/>
            </p:cNvSpPr>
            <p:nvPr/>
          </p:nvSpPr>
          <p:spPr bwMode="auto">
            <a:xfrm>
              <a:off x="4038" y="3319"/>
              <a:ext cx="282" cy="233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3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56" grpId="0" animBg="1"/>
    </p:bldLst>
  </p:timing>
</p:sld>
</file>

<file path=ppt/theme/theme1.xml><?xml version="1.0" encoding="utf-8"?>
<a:theme xmlns:a="http://schemas.openxmlformats.org/drawingml/2006/main" name="duke6">
  <a:themeElements>
    <a:clrScheme name="">
      <a:dk1>
        <a:srgbClr val="000000"/>
      </a:dk1>
      <a:lt1>
        <a:srgbClr val="FFFFFF"/>
      </a:lt1>
      <a:dk2>
        <a:srgbClr val="FF0000"/>
      </a:dk2>
      <a:lt2>
        <a:srgbClr val="FF9900"/>
      </a:lt2>
      <a:accent1>
        <a:srgbClr val="009900"/>
      </a:accent1>
      <a:accent2>
        <a:srgbClr val="3300FF"/>
      </a:accent2>
      <a:accent3>
        <a:srgbClr val="FFFFFF"/>
      </a:accent3>
      <a:accent4>
        <a:srgbClr val="000000"/>
      </a:accent4>
      <a:accent5>
        <a:srgbClr val="AACAAA"/>
      </a:accent5>
      <a:accent6>
        <a:srgbClr val="2D00E7"/>
      </a:accent6>
      <a:hlink>
        <a:srgbClr val="FF00FF"/>
      </a:hlink>
      <a:folHlink>
        <a:srgbClr val="9900FF"/>
      </a:folHlink>
    </a:clrScheme>
    <a:fontScheme name="duke6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duke6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uke6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6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6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uke6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6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6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6 8">
        <a:dk1>
          <a:srgbClr val="000000"/>
        </a:dk1>
        <a:lt1>
          <a:srgbClr val="FFFFFF"/>
        </a:lt1>
        <a:dk2>
          <a:srgbClr val="FF0000"/>
        </a:dk2>
        <a:lt2>
          <a:srgbClr val="FF9900"/>
        </a:lt2>
        <a:accent1>
          <a:srgbClr val="0099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5C2D"/>
        </a:accent6>
        <a:hlink>
          <a:srgbClr val="CC00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Designs\duke6.pot</Template>
  <TotalTime>540</TotalTime>
  <Words>1019</Words>
  <Application>Microsoft Macintosh PowerPoint</Application>
  <PresentationFormat>On-screen Show (4:3)</PresentationFormat>
  <Paragraphs>230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Times</vt:lpstr>
      <vt:lpstr>MS PGothic</vt:lpstr>
      <vt:lpstr>Arial</vt:lpstr>
      <vt:lpstr>Times New Roman</vt:lpstr>
      <vt:lpstr>Wingdings</vt:lpstr>
      <vt:lpstr>Trebuchet MS</vt:lpstr>
      <vt:lpstr>Consolas</vt:lpstr>
      <vt:lpstr>duke6</vt:lpstr>
      <vt:lpstr>Custom Design</vt:lpstr>
      <vt:lpstr>Binary Trees</vt:lpstr>
      <vt:lpstr>Parts of a binary tree</vt:lpstr>
      <vt:lpstr>Picture of a binary tree</vt:lpstr>
      <vt:lpstr>Left ≠ Right</vt:lpstr>
      <vt:lpstr>More terminology</vt:lpstr>
      <vt:lpstr>Size and depth</vt:lpstr>
      <vt:lpstr>Balance</vt:lpstr>
      <vt:lpstr>Sorted binary trees</vt:lpstr>
      <vt:lpstr>Binary search in a sorted array</vt:lpstr>
      <vt:lpstr>Tree traversals</vt:lpstr>
      <vt:lpstr>class BinaryTree</vt:lpstr>
      <vt:lpstr>Preorder traversal</vt:lpstr>
      <vt:lpstr>Inorder traversal</vt:lpstr>
      <vt:lpstr>Postorder traversal</vt:lpstr>
      <vt:lpstr>Tree traversals using “flags”</vt:lpstr>
      <vt:lpstr>Copying a binary tree</vt:lpstr>
      <vt:lpstr>Copying a binary tree</vt:lpstr>
      <vt:lpstr>Other traversals</vt:lpstr>
      <vt:lpstr>The End</vt:lpstr>
    </vt:vector>
  </TitlesOfParts>
  <Company>CETS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Trees</dc:title>
  <dc:creator>David Matuszek</dc:creator>
  <cp:lastModifiedBy>J.Brennan</cp:lastModifiedBy>
  <cp:revision>21</cp:revision>
  <dcterms:created xsi:type="dcterms:W3CDTF">2002-03-04T21:55:41Z</dcterms:created>
  <dcterms:modified xsi:type="dcterms:W3CDTF">2016-12-04T05:54:32Z</dcterms:modified>
</cp:coreProperties>
</file>