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7FE4-DA52-4105-AA90-05ADF63EA5F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F4B4-B0B6-418A-A9C9-F1F404B87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7FE4-DA52-4105-AA90-05ADF63EA5F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F4B4-B0B6-418A-A9C9-F1F404B87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7FE4-DA52-4105-AA90-05ADF63EA5F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F4B4-B0B6-418A-A9C9-F1F404B87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7FE4-DA52-4105-AA90-05ADF63EA5F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F4B4-B0B6-418A-A9C9-F1F404B87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7FE4-DA52-4105-AA90-05ADF63EA5F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F4B4-B0B6-418A-A9C9-F1F404B87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7FE4-DA52-4105-AA90-05ADF63EA5F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F4B4-B0B6-418A-A9C9-F1F404B87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7FE4-DA52-4105-AA90-05ADF63EA5F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F4B4-B0B6-418A-A9C9-F1F404B87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7FE4-DA52-4105-AA90-05ADF63EA5F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F4B4-B0B6-418A-A9C9-F1F404B87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7FE4-DA52-4105-AA90-05ADF63EA5F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F4B4-B0B6-418A-A9C9-F1F404B87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7FE4-DA52-4105-AA90-05ADF63EA5F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F4B4-B0B6-418A-A9C9-F1F404B87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7FE4-DA52-4105-AA90-05ADF63EA5F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F4B4-B0B6-418A-A9C9-F1F404B87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C7FE4-DA52-4105-AA90-05ADF63EA5F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AF4B4-B0B6-418A-A9C9-F1F404B872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Classes and Methods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// Name: Mr. Brennan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// File: Echo2.java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// purpose: Prompt the user to enter some text and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//          an integer, and echo them to the user.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//          This uses the Scanner class.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import java.io.*;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import </a:t>
            </a:r>
            <a:r>
              <a:rPr lang="en-US" sz="1400" dirty="0" err="1" smtClean="0"/>
              <a:t>java.util.Scanner</a:t>
            </a:r>
            <a:r>
              <a:rPr lang="en-US" sz="1400" dirty="0" smtClean="0"/>
              <a:t>; 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public class Echo2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public static void main (String[ ] </a:t>
            </a:r>
            <a:r>
              <a:rPr lang="en-US" sz="1400" dirty="0" err="1" smtClean="0"/>
              <a:t>args</a:t>
            </a:r>
            <a:r>
              <a:rPr lang="en-US" sz="1400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Scanner scan = new Scanner(</a:t>
            </a:r>
            <a:r>
              <a:rPr lang="en-US" sz="1400" dirty="0" err="1" smtClean="0"/>
              <a:t>System.in</a:t>
            </a:r>
            <a:r>
              <a:rPr lang="en-US" sz="1400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  <a:r>
              <a:rPr lang="en-US" sz="1400" dirty="0" err="1" smtClean="0"/>
              <a:t>System.out.print</a:t>
            </a:r>
            <a:r>
              <a:rPr lang="en-US" sz="1400" dirty="0" smtClean="0"/>
              <a:t> ("Enter a string: ");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String s = </a:t>
            </a:r>
            <a:r>
              <a:rPr lang="en-US" sz="1400" dirty="0" err="1" smtClean="0"/>
              <a:t>scan.nextLine</a:t>
            </a:r>
            <a:r>
              <a:rPr lang="en-US" sz="1400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  <a:r>
              <a:rPr lang="en-US" sz="1400" dirty="0" err="1" smtClean="0"/>
              <a:t>System.out.print</a:t>
            </a:r>
            <a:r>
              <a:rPr lang="en-US" sz="1400" dirty="0" smtClean="0"/>
              <a:t> ("\</a:t>
            </a:r>
            <a:r>
              <a:rPr lang="en-US" sz="1400" dirty="0" err="1" smtClean="0"/>
              <a:t>nEnter</a:t>
            </a:r>
            <a:r>
              <a:rPr lang="en-US" sz="1400" dirty="0" smtClean="0"/>
              <a:t> an integer: ");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 = </a:t>
            </a:r>
            <a:r>
              <a:rPr lang="en-US" sz="1400" dirty="0" err="1" smtClean="0"/>
              <a:t>scan.nextInt</a:t>
            </a:r>
            <a:r>
              <a:rPr lang="en-US" sz="1400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  <a:r>
              <a:rPr lang="en-US" sz="1400" dirty="0" err="1" smtClean="0"/>
              <a:t>System.out.println</a:t>
            </a:r>
            <a:r>
              <a:rPr lang="en-US" sz="1400" dirty="0" smtClean="0"/>
              <a:t> ("\</a:t>
            </a:r>
            <a:r>
              <a:rPr lang="en-US" sz="1400" dirty="0" err="1" smtClean="0"/>
              <a:t>nYou</a:t>
            </a:r>
            <a:r>
              <a:rPr lang="en-US" sz="1400" dirty="0" smtClean="0"/>
              <a:t> entered string " + s + " and integer " + </a:t>
            </a:r>
            <a:r>
              <a:rPr lang="en-US" sz="1400" dirty="0" err="1" smtClean="0"/>
              <a:t>i</a:t>
            </a:r>
            <a:r>
              <a:rPr lang="en-US" sz="1400" dirty="0" smtClean="0"/>
              <a:t> + "\n");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}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import java.io.*;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import </a:t>
            </a:r>
            <a:r>
              <a:rPr lang="en-US" sz="1600" dirty="0" err="1" smtClean="0">
                <a:solidFill>
                  <a:srgbClr val="FF0000"/>
                </a:solidFill>
              </a:rPr>
              <a:t>java.util.Scanner</a:t>
            </a:r>
            <a:r>
              <a:rPr lang="en-US" sz="1600" dirty="0" smtClean="0">
                <a:solidFill>
                  <a:srgbClr val="FF0000"/>
                </a:solidFill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public class Echo2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public static void main (String[ ] </a:t>
            </a:r>
            <a:r>
              <a:rPr lang="en-US" sz="1400" dirty="0" err="1" smtClean="0"/>
              <a:t>args</a:t>
            </a:r>
            <a:r>
              <a:rPr lang="en-US" sz="1400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  <a:r>
              <a:rPr lang="en-US" sz="1400" dirty="0" smtClean="0">
                <a:solidFill>
                  <a:srgbClr val="FF0000"/>
                </a:solidFill>
              </a:rPr>
              <a:t>Scanner scan = new Scanner(</a:t>
            </a:r>
            <a:r>
              <a:rPr lang="en-US" sz="1400" dirty="0" err="1" smtClean="0">
                <a:solidFill>
                  <a:srgbClr val="FF0000"/>
                </a:solidFill>
              </a:rPr>
              <a:t>System.in</a:t>
            </a:r>
            <a:r>
              <a:rPr lang="en-US" sz="14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  <a:r>
              <a:rPr lang="en-US" sz="1400" dirty="0" err="1" smtClean="0"/>
              <a:t>System.out.print</a:t>
            </a:r>
            <a:r>
              <a:rPr lang="en-US" sz="1400" dirty="0" smtClean="0"/>
              <a:t> ("Enter a string: ");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String s = </a:t>
            </a:r>
            <a:r>
              <a:rPr lang="en-US" sz="1400" dirty="0" err="1" smtClean="0">
                <a:solidFill>
                  <a:srgbClr val="FF0000"/>
                </a:solidFill>
              </a:rPr>
              <a:t>scan.nextLine</a:t>
            </a:r>
            <a:r>
              <a:rPr lang="en-US" sz="1400" dirty="0" smtClean="0">
                <a:solidFill>
                  <a:srgbClr val="FF0000"/>
                </a:solidFill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  <a:r>
              <a:rPr lang="en-US" sz="1400" dirty="0" err="1" smtClean="0"/>
              <a:t>System.out.print</a:t>
            </a:r>
            <a:r>
              <a:rPr lang="en-US" sz="1400" dirty="0" smtClean="0"/>
              <a:t> ("\</a:t>
            </a:r>
            <a:r>
              <a:rPr lang="en-US" sz="1400" dirty="0" err="1" smtClean="0"/>
              <a:t>nEnter</a:t>
            </a:r>
            <a:r>
              <a:rPr lang="en-US" sz="1400" dirty="0" smtClean="0"/>
              <a:t> an integer: ");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 = </a:t>
            </a:r>
            <a:r>
              <a:rPr lang="en-US" sz="1400" dirty="0" err="1" smtClean="0">
                <a:solidFill>
                  <a:srgbClr val="FF0000"/>
                </a:solidFill>
              </a:rPr>
              <a:t>scan.nextInt</a:t>
            </a:r>
            <a:r>
              <a:rPr lang="en-US" sz="1400" dirty="0" smtClean="0">
                <a:solidFill>
                  <a:srgbClr val="FF0000"/>
                </a:solidFill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  <a:r>
              <a:rPr lang="en-US" sz="1400" dirty="0" err="1" smtClean="0"/>
              <a:t>System.out.println</a:t>
            </a:r>
            <a:r>
              <a:rPr lang="en-US" sz="1400" dirty="0" smtClean="0"/>
              <a:t> ("\</a:t>
            </a:r>
            <a:r>
              <a:rPr lang="en-US" sz="1400" dirty="0" err="1" smtClean="0"/>
              <a:t>nYou</a:t>
            </a:r>
            <a:r>
              <a:rPr lang="en-US" sz="1400" dirty="0" smtClean="0"/>
              <a:t> entered string " + s + " and integer " + </a:t>
            </a:r>
            <a:r>
              <a:rPr lang="en-US" sz="1400" dirty="0" err="1" smtClean="0"/>
              <a:t>i</a:t>
            </a:r>
            <a:r>
              <a:rPr lang="en-US" sz="1400" dirty="0" smtClean="0"/>
              <a:t> + "\n");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}</a:t>
            </a:r>
            <a:endParaRPr lang="en-US" sz="1400" dirty="0"/>
          </a:p>
        </p:txBody>
      </p:sp>
      <p:grpSp>
        <p:nvGrpSpPr>
          <p:cNvPr id="7" name="Group 6"/>
          <p:cNvGrpSpPr/>
          <p:nvPr/>
        </p:nvGrpSpPr>
        <p:grpSpPr>
          <a:xfrm>
            <a:off x="2667000" y="1066800"/>
            <a:ext cx="5043633" cy="369332"/>
            <a:chOff x="2667000" y="1066800"/>
            <a:chExt cx="5043633" cy="369332"/>
          </a:xfrm>
        </p:grpSpPr>
        <p:sp>
          <p:nvSpPr>
            <p:cNvPr id="4" name="TextBox 3"/>
            <p:cNvSpPr txBox="1"/>
            <p:nvPr/>
          </p:nvSpPr>
          <p:spPr>
            <a:xfrm>
              <a:off x="3657600" y="1066800"/>
              <a:ext cx="40530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Tells java where to find the Scanner class.</a:t>
              </a:r>
              <a:endParaRPr lang="en-US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rot="10800000">
              <a:off x="2667000" y="1295400"/>
              <a:ext cx="838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3886200" y="2362200"/>
            <a:ext cx="5151226" cy="1200329"/>
            <a:chOff x="2667000" y="1066800"/>
            <a:chExt cx="5151226" cy="1200329"/>
          </a:xfrm>
        </p:grpSpPr>
        <p:sp>
          <p:nvSpPr>
            <p:cNvPr id="9" name="TextBox 8"/>
            <p:cNvSpPr txBox="1"/>
            <p:nvPr/>
          </p:nvSpPr>
          <p:spPr>
            <a:xfrm>
              <a:off x="3657600" y="1066800"/>
              <a:ext cx="416062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Declares a variable named scan. </a:t>
              </a:r>
            </a:p>
            <a:p>
              <a:r>
                <a:rPr lang="en-US" dirty="0" smtClean="0"/>
                <a:t>Variable scan has a type of Scanner. </a:t>
              </a:r>
            </a:p>
            <a:p>
              <a:r>
                <a:rPr lang="en-US" dirty="0" smtClean="0"/>
                <a:t>Scanner is not a primitive data type, and is</a:t>
              </a:r>
            </a:p>
            <a:p>
              <a:r>
                <a:rPr lang="en-US" dirty="0" smtClean="0"/>
                <a:t>named with a capital letter.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10800000">
              <a:off x="2667000" y="1295400"/>
              <a:ext cx="838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public class Echo2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public static void main (String[ ] </a:t>
            </a:r>
            <a:r>
              <a:rPr lang="en-US" sz="1400" dirty="0" err="1" smtClean="0"/>
              <a:t>args</a:t>
            </a:r>
            <a:r>
              <a:rPr lang="en-US" sz="1400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  <a:r>
              <a:rPr lang="en-US" sz="1400" dirty="0" smtClean="0">
                <a:solidFill>
                  <a:srgbClr val="FF0000"/>
                </a:solidFill>
              </a:rPr>
              <a:t>Scanner scan = new Scanner(</a:t>
            </a:r>
            <a:r>
              <a:rPr lang="en-US" sz="1400" dirty="0" err="1" smtClean="0">
                <a:solidFill>
                  <a:srgbClr val="FF0000"/>
                </a:solidFill>
              </a:rPr>
              <a:t>System.in</a:t>
            </a:r>
            <a:r>
              <a:rPr lang="en-US" sz="14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  <a:r>
              <a:rPr lang="en-US" sz="1400" dirty="0" err="1" smtClean="0"/>
              <a:t>System.out.print</a:t>
            </a:r>
            <a:r>
              <a:rPr lang="en-US" sz="1400" dirty="0" smtClean="0"/>
              <a:t> ("Enter a string: ");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String s = </a:t>
            </a:r>
            <a:r>
              <a:rPr lang="en-US" sz="1400" dirty="0" err="1" smtClean="0">
                <a:solidFill>
                  <a:srgbClr val="FF0000"/>
                </a:solidFill>
              </a:rPr>
              <a:t>scan.nextLine</a:t>
            </a:r>
            <a:r>
              <a:rPr lang="en-US" sz="1400" dirty="0" smtClean="0">
                <a:solidFill>
                  <a:srgbClr val="FF0000"/>
                </a:solidFill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  <a:r>
              <a:rPr lang="en-US" sz="1400" dirty="0" err="1" smtClean="0"/>
              <a:t>System.out.print</a:t>
            </a:r>
            <a:r>
              <a:rPr lang="en-US" sz="1400" dirty="0" smtClean="0"/>
              <a:t> ("\</a:t>
            </a:r>
            <a:r>
              <a:rPr lang="en-US" sz="1400" dirty="0" err="1" smtClean="0"/>
              <a:t>nEnter</a:t>
            </a:r>
            <a:r>
              <a:rPr lang="en-US" sz="1400" dirty="0" smtClean="0"/>
              <a:t> an integer: ");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 = </a:t>
            </a:r>
            <a:r>
              <a:rPr lang="en-US" sz="1400" dirty="0" err="1" smtClean="0">
                <a:solidFill>
                  <a:srgbClr val="FF0000"/>
                </a:solidFill>
              </a:rPr>
              <a:t>scan.nextInt</a:t>
            </a:r>
            <a:r>
              <a:rPr lang="en-US" sz="1400" dirty="0" smtClean="0">
                <a:solidFill>
                  <a:srgbClr val="FF0000"/>
                </a:solidFill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  <a:r>
              <a:rPr lang="en-US" sz="1400" dirty="0" err="1" smtClean="0"/>
              <a:t>System.out.println</a:t>
            </a:r>
            <a:r>
              <a:rPr lang="en-US" sz="1400" dirty="0" smtClean="0"/>
              <a:t> ("\</a:t>
            </a:r>
            <a:r>
              <a:rPr lang="en-US" sz="1400" dirty="0" err="1" smtClean="0"/>
              <a:t>nYou</a:t>
            </a:r>
            <a:r>
              <a:rPr lang="en-US" sz="1400" dirty="0" smtClean="0"/>
              <a:t> entered string " + s + " and integer " + </a:t>
            </a:r>
            <a:r>
              <a:rPr lang="en-US" sz="1400" dirty="0" err="1" smtClean="0"/>
              <a:t>i</a:t>
            </a:r>
            <a:r>
              <a:rPr lang="en-US" sz="1400" dirty="0" smtClean="0"/>
              <a:t> + "\n");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}</a:t>
            </a:r>
            <a:endParaRPr lang="en-US" sz="1400" dirty="0"/>
          </a:p>
        </p:txBody>
      </p:sp>
      <p:grpSp>
        <p:nvGrpSpPr>
          <p:cNvPr id="7" name="Group 7"/>
          <p:cNvGrpSpPr/>
          <p:nvPr/>
        </p:nvGrpSpPr>
        <p:grpSpPr>
          <a:xfrm>
            <a:off x="3992774" y="1905000"/>
            <a:ext cx="5129105" cy="1477328"/>
            <a:chOff x="2667000" y="1066800"/>
            <a:chExt cx="5129105" cy="1477328"/>
          </a:xfrm>
        </p:grpSpPr>
        <p:sp>
          <p:nvSpPr>
            <p:cNvPr id="9" name="TextBox 8"/>
            <p:cNvSpPr txBox="1"/>
            <p:nvPr/>
          </p:nvSpPr>
          <p:spPr>
            <a:xfrm>
              <a:off x="3657600" y="1066800"/>
              <a:ext cx="4138505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new</a:t>
              </a:r>
              <a:r>
                <a:rPr lang="en-US" dirty="0" smtClean="0"/>
                <a:t>  tells the system to allocate space</a:t>
              </a:r>
            </a:p>
            <a:p>
              <a:r>
                <a:rPr lang="en-US" dirty="0" smtClean="0"/>
                <a:t>for a new Scanner variable. </a:t>
              </a:r>
            </a:p>
            <a:p>
              <a:r>
                <a:rPr lang="en-US" dirty="0" smtClean="0"/>
                <a:t>Passing  </a:t>
              </a:r>
              <a:r>
                <a:rPr lang="en-US" dirty="0" err="1" smtClean="0"/>
                <a:t>System.in</a:t>
              </a:r>
              <a:r>
                <a:rPr lang="en-US" dirty="0" smtClean="0"/>
                <a:t> to the Scanner </a:t>
              </a:r>
            </a:p>
            <a:p>
              <a:r>
                <a:rPr lang="en-US" dirty="0" smtClean="0"/>
                <a:t>Method will connect the </a:t>
              </a:r>
              <a:r>
                <a:rPr lang="en-US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scan</a:t>
              </a:r>
              <a:r>
                <a:rPr lang="en-US" dirty="0" smtClean="0"/>
                <a:t> variable to</a:t>
              </a:r>
            </a:p>
            <a:p>
              <a:r>
                <a:rPr lang="en-US" dirty="0"/>
                <a:t>t</a:t>
              </a:r>
              <a:r>
                <a:rPr lang="en-US" dirty="0" smtClean="0"/>
                <a:t>he  keyboard as in input device. 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10800000">
              <a:off x="2667000" y="1295400"/>
              <a:ext cx="838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public class Echo2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public static void main (String[ ] </a:t>
            </a:r>
            <a:r>
              <a:rPr lang="en-US" sz="1400" dirty="0" err="1" smtClean="0"/>
              <a:t>args</a:t>
            </a:r>
            <a:r>
              <a:rPr lang="en-US" sz="1400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  <a:r>
              <a:rPr lang="en-US" sz="1400" dirty="0" smtClean="0">
                <a:solidFill>
                  <a:srgbClr val="FF0000"/>
                </a:solidFill>
              </a:rPr>
              <a:t>Scanner scan = new Scanner(</a:t>
            </a:r>
            <a:r>
              <a:rPr lang="en-US" sz="1400" dirty="0" err="1" smtClean="0">
                <a:solidFill>
                  <a:srgbClr val="FF0000"/>
                </a:solidFill>
              </a:rPr>
              <a:t>System.in</a:t>
            </a:r>
            <a:r>
              <a:rPr lang="en-US" sz="14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  <a:r>
              <a:rPr lang="en-US" sz="1400" dirty="0" err="1" smtClean="0"/>
              <a:t>System.out.print</a:t>
            </a:r>
            <a:r>
              <a:rPr lang="en-US" sz="1400" dirty="0" smtClean="0"/>
              <a:t> ("Enter a string: ");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String </a:t>
            </a:r>
            <a:r>
              <a:rPr lang="en-US" sz="1400" dirty="0" smtClean="0">
                <a:solidFill>
                  <a:srgbClr val="FF0000"/>
                </a:solidFill>
              </a:rPr>
              <a:t>s </a:t>
            </a:r>
            <a:r>
              <a:rPr lang="en-US" sz="1400" dirty="0" smtClean="0"/>
              <a:t>= </a:t>
            </a:r>
            <a:r>
              <a:rPr lang="en-US" sz="1400" dirty="0" err="1" smtClean="0">
                <a:solidFill>
                  <a:srgbClr val="FF0000"/>
                </a:solidFill>
              </a:rPr>
              <a:t>scan.nextLine</a:t>
            </a:r>
            <a:r>
              <a:rPr lang="en-US" sz="1400" dirty="0" smtClean="0">
                <a:solidFill>
                  <a:srgbClr val="FF0000"/>
                </a:solidFill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  <a:r>
              <a:rPr lang="en-US" sz="1400" dirty="0" err="1" smtClean="0"/>
              <a:t>System.out.print</a:t>
            </a:r>
            <a:r>
              <a:rPr lang="en-US" sz="1400" dirty="0" smtClean="0"/>
              <a:t> ("\</a:t>
            </a:r>
            <a:r>
              <a:rPr lang="en-US" sz="1400" dirty="0" err="1" smtClean="0"/>
              <a:t>nEnter</a:t>
            </a:r>
            <a:r>
              <a:rPr lang="en-US" sz="1400" dirty="0" smtClean="0"/>
              <a:t> an integer: ");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 = </a:t>
            </a:r>
            <a:r>
              <a:rPr lang="en-US" sz="1400" dirty="0" err="1" smtClean="0">
                <a:solidFill>
                  <a:srgbClr val="FF0000"/>
                </a:solidFill>
              </a:rPr>
              <a:t>scan.nextInt</a:t>
            </a:r>
            <a:r>
              <a:rPr lang="en-US" sz="1400" dirty="0" smtClean="0">
                <a:solidFill>
                  <a:srgbClr val="FF0000"/>
                </a:solidFill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  <a:r>
              <a:rPr lang="en-US" sz="1400" dirty="0" err="1" smtClean="0"/>
              <a:t>System.out.println</a:t>
            </a:r>
            <a:r>
              <a:rPr lang="en-US" sz="1400" dirty="0" smtClean="0"/>
              <a:t> ("\</a:t>
            </a:r>
            <a:r>
              <a:rPr lang="en-US" sz="1400" dirty="0" err="1" smtClean="0"/>
              <a:t>nYou</a:t>
            </a:r>
            <a:r>
              <a:rPr lang="en-US" sz="1400" dirty="0" smtClean="0"/>
              <a:t> entered string " + s + " and integer " + </a:t>
            </a:r>
            <a:r>
              <a:rPr lang="en-US" sz="1400" dirty="0" err="1" smtClean="0"/>
              <a:t>i</a:t>
            </a:r>
            <a:r>
              <a:rPr lang="en-US" sz="1400" dirty="0" smtClean="0"/>
              <a:t> + "\n");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}</a:t>
            </a:r>
            <a:endParaRPr lang="en-US" sz="1400" dirty="0"/>
          </a:p>
        </p:txBody>
      </p:sp>
      <p:grpSp>
        <p:nvGrpSpPr>
          <p:cNvPr id="4" name="Group 7"/>
          <p:cNvGrpSpPr/>
          <p:nvPr/>
        </p:nvGrpSpPr>
        <p:grpSpPr>
          <a:xfrm>
            <a:off x="2971802" y="2590800"/>
            <a:ext cx="5791198" cy="1477328"/>
            <a:chOff x="1623907" y="1066800"/>
            <a:chExt cx="5791198" cy="1477328"/>
          </a:xfrm>
        </p:grpSpPr>
        <p:sp>
          <p:nvSpPr>
            <p:cNvPr id="9" name="TextBox 8"/>
            <p:cNvSpPr txBox="1"/>
            <p:nvPr/>
          </p:nvSpPr>
          <p:spPr>
            <a:xfrm>
              <a:off x="2919306" y="1066800"/>
              <a:ext cx="4495799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As a “instance” of a Scanner class, the</a:t>
              </a:r>
              <a:r>
                <a:rPr lang="en-US" dirty="0" smtClean="0">
                  <a:solidFill>
                    <a:srgbClr val="FF0000"/>
                  </a:solidFill>
                </a:rPr>
                <a:t> scan</a:t>
              </a:r>
            </a:p>
            <a:p>
              <a:r>
                <a:rPr lang="en-US" dirty="0"/>
                <a:t>v</a:t>
              </a:r>
              <a:r>
                <a:rPr lang="en-US" dirty="0" smtClean="0"/>
                <a:t>ariable has many methods available to use.  </a:t>
              </a:r>
            </a:p>
            <a:p>
              <a:r>
                <a:rPr lang="en-US" dirty="0" smtClean="0"/>
                <a:t>Here it is using the </a:t>
              </a:r>
              <a:r>
                <a:rPr lang="en-US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nextline</a:t>
              </a:r>
              <a:r>
                <a:rPr lang="en-US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() </a:t>
              </a:r>
              <a:r>
                <a:rPr lang="en-US" dirty="0" smtClean="0"/>
                <a:t>method to read in a line of text (from the keyboard) and store it in a String variable named</a:t>
              </a:r>
              <a:r>
                <a:rPr lang="en-US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</a:t>
              </a:r>
              <a:r>
                <a:rPr lang="en-US" dirty="0" smtClean="0"/>
                <a:t>.  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10800000">
              <a:off x="1623907" y="1295400"/>
              <a:ext cx="121919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public class Echo2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public static void main (String[ ] </a:t>
            </a:r>
            <a:r>
              <a:rPr lang="en-US" sz="1400" dirty="0" err="1" smtClean="0"/>
              <a:t>args</a:t>
            </a:r>
            <a:r>
              <a:rPr lang="en-US" sz="1400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  <a:r>
              <a:rPr lang="en-US" sz="1400" dirty="0" smtClean="0">
                <a:solidFill>
                  <a:srgbClr val="FF0000"/>
                </a:solidFill>
              </a:rPr>
              <a:t>Scanner scan = new Scanner(</a:t>
            </a:r>
            <a:r>
              <a:rPr lang="en-US" sz="1400" dirty="0" err="1" smtClean="0">
                <a:solidFill>
                  <a:srgbClr val="FF0000"/>
                </a:solidFill>
              </a:rPr>
              <a:t>System.in</a:t>
            </a:r>
            <a:r>
              <a:rPr lang="en-US" sz="14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  <a:r>
              <a:rPr lang="en-US" sz="1400" dirty="0" err="1" smtClean="0"/>
              <a:t>System.out.print</a:t>
            </a:r>
            <a:r>
              <a:rPr lang="en-US" sz="1400" dirty="0" smtClean="0"/>
              <a:t> ("Enter a string: ");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String </a:t>
            </a:r>
            <a:r>
              <a:rPr lang="en-US" sz="1400" dirty="0" smtClean="0">
                <a:solidFill>
                  <a:srgbClr val="FF0000"/>
                </a:solidFill>
              </a:rPr>
              <a:t>s </a:t>
            </a:r>
            <a:r>
              <a:rPr lang="en-US" sz="1400" dirty="0" smtClean="0"/>
              <a:t>= </a:t>
            </a:r>
            <a:r>
              <a:rPr lang="en-US" sz="1400" dirty="0" err="1" smtClean="0">
                <a:solidFill>
                  <a:srgbClr val="FF0000"/>
                </a:solidFill>
              </a:rPr>
              <a:t>scan.nextLine</a:t>
            </a:r>
            <a:r>
              <a:rPr lang="en-US" sz="1400" dirty="0" smtClean="0">
                <a:solidFill>
                  <a:srgbClr val="FF0000"/>
                </a:solidFill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  <a:r>
              <a:rPr lang="en-US" sz="1400" dirty="0" err="1" smtClean="0"/>
              <a:t>System.out.print</a:t>
            </a:r>
            <a:r>
              <a:rPr lang="en-US" sz="1400" dirty="0" smtClean="0"/>
              <a:t> ("\</a:t>
            </a:r>
            <a:r>
              <a:rPr lang="en-US" sz="1400" dirty="0" err="1" smtClean="0"/>
              <a:t>nEnter</a:t>
            </a:r>
            <a:r>
              <a:rPr lang="en-US" sz="1400" dirty="0" smtClean="0"/>
              <a:t> an integer: "); 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 = </a:t>
            </a:r>
            <a:r>
              <a:rPr lang="en-US" sz="1400" dirty="0" err="1" smtClean="0">
                <a:solidFill>
                  <a:srgbClr val="FF0000"/>
                </a:solidFill>
              </a:rPr>
              <a:t>scan.nextInt</a:t>
            </a:r>
            <a:r>
              <a:rPr lang="en-US" sz="1400" dirty="0" smtClean="0">
                <a:solidFill>
                  <a:srgbClr val="FF0000"/>
                </a:solidFill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     </a:t>
            </a:r>
            <a:r>
              <a:rPr lang="en-US" sz="1400" dirty="0" err="1" smtClean="0"/>
              <a:t>System.out.println</a:t>
            </a:r>
            <a:r>
              <a:rPr lang="en-US" sz="1400" dirty="0" smtClean="0"/>
              <a:t> ("\</a:t>
            </a:r>
            <a:r>
              <a:rPr lang="en-US" sz="1400" dirty="0" err="1" smtClean="0"/>
              <a:t>nYou</a:t>
            </a:r>
            <a:r>
              <a:rPr lang="en-US" sz="1400" dirty="0" smtClean="0"/>
              <a:t> entered string " + s + " and integer " + </a:t>
            </a:r>
            <a:r>
              <a:rPr lang="en-US" sz="1400" dirty="0" err="1" smtClean="0"/>
              <a:t>i</a:t>
            </a:r>
            <a:r>
              <a:rPr lang="en-US" sz="1400" dirty="0" smtClean="0"/>
              <a:t> + "\n");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}</a:t>
            </a:r>
            <a:endParaRPr lang="en-US" sz="14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2667001" y="2514600"/>
            <a:ext cx="6248397" cy="1600200"/>
            <a:chOff x="2667001" y="2514600"/>
            <a:chExt cx="6248397" cy="1600200"/>
          </a:xfrm>
        </p:grpSpPr>
        <p:sp>
          <p:nvSpPr>
            <p:cNvPr id="9" name="TextBox 8"/>
            <p:cNvSpPr txBox="1"/>
            <p:nvPr/>
          </p:nvSpPr>
          <p:spPr>
            <a:xfrm>
              <a:off x="4419599" y="2514600"/>
              <a:ext cx="4495799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 variable name </a:t>
              </a:r>
              <a:r>
                <a:rPr lang="en-US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dirty="0" smtClean="0"/>
                <a:t>is being declared as an integer using the primitive </a:t>
              </a:r>
              <a:r>
                <a:rPr lang="en-US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dirty="0" smtClean="0"/>
                <a:t> data type. </a:t>
              </a:r>
            </a:p>
            <a:p>
              <a:r>
                <a:rPr lang="en-US" dirty="0" smtClean="0"/>
                <a:t>It is initialized using the next value that is </a:t>
              </a:r>
            </a:p>
            <a:p>
              <a:r>
                <a:rPr lang="en-US" dirty="0" smtClean="0"/>
                <a:t>available from the keyboard input using the</a:t>
              </a:r>
            </a:p>
            <a:p>
              <a:r>
                <a:rPr lang="en-US" dirty="0" err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US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extint</a:t>
              </a:r>
              <a:r>
                <a:rPr lang="en-US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() </a:t>
              </a:r>
              <a:r>
                <a:rPr lang="en-US" dirty="0" smtClean="0"/>
                <a:t>method  from </a:t>
              </a:r>
              <a:r>
                <a:rPr lang="en-US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scan</a:t>
              </a:r>
              <a:r>
                <a:rPr lang="en-US" dirty="0" smtClean="0"/>
                <a:t>. </a:t>
              </a:r>
            </a:p>
          </p:txBody>
        </p:sp>
        <p:cxnSp>
          <p:nvCxnSpPr>
            <p:cNvPr id="15" name="Elbow Connector 14"/>
            <p:cNvCxnSpPr>
              <a:stCxn id="9" idx="1"/>
            </p:cNvCxnSpPr>
            <p:nvPr/>
          </p:nvCxnSpPr>
          <p:spPr>
            <a:xfrm rot="10800000" flipV="1">
              <a:off x="2667001" y="3253264"/>
              <a:ext cx="1752599" cy="861536"/>
            </a:xfrm>
            <a:prstGeom prst="bentConnector3">
              <a:avLst>
                <a:gd name="adj1" fmla="val 16957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457200"/>
          <a:ext cx="6858000" cy="5257799"/>
        </p:xfrm>
        <a:graphic>
          <a:graphicData uri="http://schemas.openxmlformats.org/drawingml/2006/table">
            <a:tbl>
              <a:tblPr/>
              <a:tblGrid>
                <a:gridCol w="2581470"/>
                <a:gridCol w="4276530"/>
              </a:tblGrid>
              <a:tr h="270788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	 </a:t>
                      </a:r>
                      <a:r>
                        <a:rPr lang="en-US" sz="1000" i="1" dirty="0">
                          <a:latin typeface="Times New Roman"/>
                          <a:ea typeface="Times New Roman"/>
                          <a:cs typeface="Times New Roman"/>
                        </a:rPr>
                        <a:t>Method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</a:pPr>
                      <a:r>
                        <a:rPr lang="en-US" sz="1000" i="1">
                          <a:latin typeface="Times New Roman"/>
                          <a:ea typeface="Times New Roman"/>
                          <a:cs typeface="Times New Roman"/>
                        </a:rPr>
                        <a:t>Returns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707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int nextInt()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Returns the next token as an </a:t>
                      </a:r>
                      <a:r>
                        <a:rPr lang="en-US" sz="1000">
                          <a:latin typeface="Courier"/>
                          <a:ea typeface="Times New Roman"/>
                          <a:cs typeface="Times New Roman"/>
                        </a:rPr>
                        <a:t>int</a:t>
                      </a: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. If the next token is not an integer, </a:t>
                      </a:r>
                      <a:r>
                        <a:rPr lang="en-US" sz="1000">
                          <a:latin typeface="Courier"/>
                          <a:ea typeface="Times New Roman"/>
                          <a:cs typeface="Times New Roman"/>
                        </a:rPr>
                        <a:t>InputMismatchException</a:t>
                      </a: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 is thrown.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707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long nextLong()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Returns the next token as a </a:t>
                      </a:r>
                      <a:r>
                        <a:rPr lang="en-US" sz="1000">
                          <a:latin typeface="Courier"/>
                          <a:ea typeface="Times New Roman"/>
                          <a:cs typeface="Times New Roman"/>
                        </a:rPr>
                        <a:t>long</a:t>
                      </a: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. If the next token is not an integer, </a:t>
                      </a:r>
                      <a:r>
                        <a:rPr lang="en-US" sz="1000">
                          <a:latin typeface="Courier"/>
                          <a:ea typeface="Times New Roman"/>
                          <a:cs typeface="Times New Roman"/>
                        </a:rPr>
                        <a:t>InputMismatchException</a:t>
                      </a: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 is thrown.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061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float nextFloat()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Returns the next token as a </a:t>
                      </a:r>
                      <a:r>
                        <a:rPr lang="en-US" sz="1000">
                          <a:latin typeface="Courier"/>
                          <a:ea typeface="Times New Roman"/>
                          <a:cs typeface="Times New Roman"/>
                        </a:rPr>
                        <a:t>float</a:t>
                      </a: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. If the next token is not a float or is out of range, </a:t>
                      </a:r>
                      <a:r>
                        <a:rPr lang="en-US" sz="1000">
                          <a:latin typeface="Courier"/>
                          <a:ea typeface="Times New Roman"/>
                          <a:cs typeface="Times New Roman"/>
                        </a:rPr>
                        <a:t>InputMismatchException</a:t>
                      </a: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 is thrown.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061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double nextDouble()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Returns the next token as a </a:t>
                      </a:r>
                      <a:r>
                        <a:rPr lang="en-US" sz="1000">
                          <a:latin typeface="Courier"/>
                          <a:ea typeface="Times New Roman"/>
                          <a:cs typeface="Times New Roman"/>
                        </a:rPr>
                        <a:t>long</a:t>
                      </a: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. If the next token is not a float or is out of range, </a:t>
                      </a:r>
                      <a:r>
                        <a:rPr lang="en-US" sz="1000">
                          <a:latin typeface="Courier"/>
                          <a:ea typeface="Times New Roman"/>
                          <a:cs typeface="Times New Roman"/>
                        </a:rPr>
                        <a:t>InputMismatchException</a:t>
                      </a: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 is thrown.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341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String next()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Finds and returns the next complete token from this scanner and returns it as a string; a token is usually ended by whitespace such as a blank or line break. If not token exists, </a:t>
                      </a:r>
                      <a:r>
                        <a:rPr lang="en-US" sz="1000">
                          <a:latin typeface="Courier"/>
                          <a:ea typeface="Times New Roman"/>
                          <a:cs typeface="Times New Roman"/>
                        </a:rPr>
                        <a:t>NoSuchElementException</a:t>
                      </a: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 is thrown.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707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String nextLine()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Returns the rest of the current line, excluding any line separator at the end.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5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void close()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Closes the scanner.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43000" y="60198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From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Scanner Class,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University of Texas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http://www.cs.utexas.edu/users/ndale/Scanner.html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799</Words>
  <Application>Microsoft Office PowerPoint</Application>
  <PresentationFormat>On-screen Show (4:3)</PresentationFormat>
  <Paragraphs>135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Introduction to Classes and Methods</vt:lpstr>
      <vt:lpstr>Sample Program</vt:lpstr>
      <vt:lpstr>Sample Program</vt:lpstr>
      <vt:lpstr>Sample Program</vt:lpstr>
      <vt:lpstr>Sample Program</vt:lpstr>
      <vt:lpstr>Sample Program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Classes and Methods</dc:title>
  <dc:creator>J.Brennan</dc:creator>
  <cp:lastModifiedBy>J.Brennan</cp:lastModifiedBy>
  <cp:revision>6</cp:revision>
  <dcterms:created xsi:type="dcterms:W3CDTF">2016-09-08T03:49:44Z</dcterms:created>
  <dcterms:modified xsi:type="dcterms:W3CDTF">2016-09-08T04:26:17Z</dcterms:modified>
</cp:coreProperties>
</file>